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903" r:id="rId2"/>
    <p:sldId id="904" r:id="rId3"/>
  </p:sldIdLst>
  <p:sldSz cx="9144000" cy="6858000" type="screen4x3"/>
  <p:notesSz cx="6797675" cy="9928225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3300"/>
    <a:srgbClr val="0000CC"/>
    <a:srgbClr val="FF0000"/>
    <a:srgbClr val="FFCCFF"/>
    <a:srgbClr val="660033"/>
    <a:srgbClr val="00FF00"/>
    <a:srgbClr val="ED03E2"/>
    <a:srgbClr val="CC6600"/>
    <a:srgbClr val="0000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52" autoAdjust="0"/>
    <p:restoredTop sz="94624" autoAdjust="0"/>
  </p:normalViewPr>
  <p:slideViewPr>
    <p:cSldViewPr>
      <p:cViewPr>
        <p:scale>
          <a:sx n="70" d="100"/>
          <a:sy n="70" d="100"/>
        </p:scale>
        <p:origin x="-156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>
        <p:scale>
          <a:sx n="90" d="100"/>
          <a:sy n="90" d="100"/>
        </p:scale>
        <p:origin x="-1026" y="126"/>
      </p:cViewPr>
      <p:guideLst>
        <p:guide orient="horz" pos="3128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66454" y="167194"/>
            <a:ext cx="6231222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0" tIns="47780" rIns="95560" bIns="47780" numCol="1" anchor="t" anchorCtr="0" compatLnSpc="1">
            <a:prstTxWarp prst="textNoShape">
              <a:avLst/>
            </a:prstTxWarp>
          </a:bodyPr>
          <a:lstStyle>
            <a:lvl1pPr algn="ctr">
              <a:defRPr sz="1600">
                <a:latin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th-TH" sz="1300" dirty="0"/>
              <a:t>เอกสารสรุปประกอบการประชุมคณะกรรมการการมาตรฐาน</a:t>
            </a:r>
            <a:r>
              <a:rPr lang="th-TH" sz="1300" dirty="0" smtClean="0"/>
              <a:t>แห่งชาติ</a:t>
            </a:r>
            <a:br>
              <a:rPr lang="th-TH" sz="1300" dirty="0" smtClean="0"/>
            </a:br>
            <a:r>
              <a:rPr lang="th-TH" sz="1300" dirty="0" smtClean="0"/>
              <a:t> วันที่ </a:t>
            </a:r>
            <a:r>
              <a:rPr lang="en-US" sz="1300" dirty="0" smtClean="0"/>
              <a:t>3 </a:t>
            </a:r>
            <a:r>
              <a:rPr lang="th-TH" sz="1300" dirty="0"/>
              <a:t>มิถุนายน </a:t>
            </a:r>
            <a:r>
              <a:rPr lang="en-US" sz="1300" dirty="0" smtClean="0"/>
              <a:t>2553</a:t>
            </a:r>
            <a:endParaRPr lang="th-TH" sz="1300" dirty="0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11554" y="9314606"/>
            <a:ext cx="1471257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0" tIns="47780" rIns="95560" bIns="47780" numCol="1" anchor="ctr" anchorCtr="1" compatLnSpc="1">
            <a:prstTxWarp prst="textNoShape">
              <a:avLst/>
            </a:prstTxWarp>
          </a:bodyPr>
          <a:lstStyle>
            <a:lvl1pPr algn="r">
              <a:defRPr sz="1400" b="1">
                <a:latin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E7BB57D-E7F2-4607-B08D-EE2873AE9447}" type="slidenum">
              <a:rPr lang="en-US" smtClean="0"/>
              <a:pPr>
                <a:defRPr/>
              </a:pPr>
              <a:t>‹#›</a:t>
            </a:fld>
            <a:r>
              <a:rPr lang="en-US" smtClean="0"/>
              <a:t>/45</a:t>
            </a:r>
            <a:endParaRPr lang="th-TH"/>
          </a:p>
        </p:txBody>
      </p:sp>
      <p:sp>
        <p:nvSpPr>
          <p:cNvPr id="91142" name="Line 6"/>
          <p:cNvSpPr>
            <a:spLocks noChangeShapeType="1"/>
          </p:cNvSpPr>
          <p:nvPr/>
        </p:nvSpPr>
        <p:spPr bwMode="auto">
          <a:xfrm>
            <a:off x="972448" y="820458"/>
            <a:ext cx="499597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95560" tIns="47780" rIns="95560" bIns="47780"/>
          <a:lstStyle/>
          <a:p>
            <a:pPr>
              <a:defRPr/>
            </a:pPr>
            <a:endParaRPr lang="th-TH"/>
          </a:p>
        </p:txBody>
      </p:sp>
      <p:sp>
        <p:nvSpPr>
          <p:cNvPr id="91143" name="Line 7"/>
          <p:cNvSpPr>
            <a:spLocks noChangeShapeType="1"/>
          </p:cNvSpPr>
          <p:nvPr/>
        </p:nvSpPr>
        <p:spPr bwMode="auto">
          <a:xfrm>
            <a:off x="900065" y="9185332"/>
            <a:ext cx="4997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95560" tIns="47780" rIns="95560" bIns="47780"/>
          <a:lstStyle/>
          <a:p>
            <a:pPr>
              <a:defRPr/>
            </a:pPr>
            <a:endParaRPr lang="th-TH"/>
          </a:p>
        </p:txBody>
      </p:sp>
      <p:pic>
        <p:nvPicPr>
          <p:cNvPr id="5632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252" y="194775"/>
            <a:ext cx="428002" cy="461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659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0" tIns="47780" rIns="95560" bIns="4778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0" tIns="47780" rIns="95560" bIns="4778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6252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8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0" tIns="47780" rIns="95560" bIns="477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noProof="0" smtClean="0"/>
              <a:t>Click to edit Master text styles</a:t>
            </a:r>
          </a:p>
          <a:p>
            <a:pPr lvl="1"/>
            <a:r>
              <a:rPr lang="th-TH" noProof="0" smtClean="0"/>
              <a:t>Second level</a:t>
            </a:r>
          </a:p>
          <a:p>
            <a:pPr lvl="2"/>
            <a:r>
              <a:rPr lang="th-TH" noProof="0" smtClean="0"/>
              <a:t>Third level</a:t>
            </a:r>
          </a:p>
          <a:p>
            <a:pPr lvl="3"/>
            <a:r>
              <a:rPr lang="th-TH" noProof="0" smtClean="0"/>
              <a:t>Fourth level</a:t>
            </a:r>
          </a:p>
          <a:p>
            <a:pPr lvl="4"/>
            <a:r>
              <a:rPr lang="th-TH" noProof="0" smtClean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0090"/>
            <a:ext cx="2945659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0" tIns="47780" rIns="95560" bIns="4778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0"/>
            <a:ext cx="2945659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0" tIns="47780" rIns="95560" bIns="4778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DA5BF6F-E728-4FD7-B671-0519F96569CE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BABFA0-C60F-4014-8B64-B769F11F2928}" type="slidenum">
              <a:rPr lang="en-US"/>
              <a:pPr/>
              <a:t>1</a:t>
            </a:fld>
            <a:endParaRPr lang="th-TH" dirty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th-TH" sz="1600" dirty="0" smtClean="0">
                <a:solidFill>
                  <a:srgbClr val="FF0000"/>
                </a:solidFill>
                <a:cs typeface="+mj-cs"/>
              </a:rPr>
              <a:t>แยกพิมพ์ต่างหาก/ เพิ่มชื่อแต็ม </a:t>
            </a:r>
            <a:r>
              <a:rPr lang="en-US" sz="1600" dirty="0" smtClean="0">
                <a:solidFill>
                  <a:srgbClr val="FF0000"/>
                </a:solidFill>
                <a:cs typeface="+mj-cs"/>
              </a:rPr>
              <a:t>OECD-GLP </a:t>
            </a:r>
            <a:r>
              <a:rPr lang="th-TH" sz="1600" dirty="0" smtClean="0">
                <a:solidFill>
                  <a:srgbClr val="FF0000"/>
                </a:solidFill>
                <a:cs typeface="+mj-cs"/>
              </a:rPr>
              <a:t>ไทย อังกฤษ</a:t>
            </a:r>
            <a:endParaRPr lang="en-US" sz="1600" dirty="0" smtClean="0">
              <a:solidFill>
                <a:srgbClr val="FF0000"/>
              </a:solidFill>
              <a:cs typeface="+mj-cs"/>
            </a:endParaRPr>
          </a:p>
          <a:p>
            <a:pPr eaLnBrk="1" hangingPunct="1"/>
            <a:r>
              <a:rPr lang="en-US" sz="1600" dirty="0" smtClean="0">
                <a:cs typeface="+mj-cs"/>
              </a:rPr>
              <a:t>1 </a:t>
            </a:r>
            <a:r>
              <a:rPr lang="th-TH" sz="1600" dirty="0" smtClean="0">
                <a:cs typeface="+mj-cs"/>
              </a:rPr>
              <a:t>คณะอนุกรรมการพิจารณาหลักเกณฑ์ วิธีการและเงื่อนไข ทำหน้าที่กำหนดหลักเกณฑ์ วิธีการและเงื่อนไขในการรับรองระบบงาน (</a:t>
            </a:r>
            <a:r>
              <a:rPr lang="en-US" sz="1600" dirty="0" smtClean="0">
                <a:cs typeface="+mj-cs"/>
              </a:rPr>
              <a:t>accreditation)</a:t>
            </a:r>
            <a:endParaRPr lang="th-TH" sz="1600" dirty="0" smtClean="0">
              <a:cs typeface="+mj-cs"/>
            </a:endParaRPr>
          </a:p>
          <a:p>
            <a:pPr eaLnBrk="1" hangingPunct="1"/>
            <a:r>
              <a:rPr lang="en-US" sz="1600" dirty="0" smtClean="0">
                <a:cs typeface="+mj-cs"/>
              </a:rPr>
              <a:t>2</a:t>
            </a:r>
            <a:r>
              <a:rPr lang="th-TH" sz="1600" dirty="0" smtClean="0">
                <a:cs typeface="+mj-cs"/>
              </a:rPr>
              <a:t> คณะอนุกรรมการเปรียบเทียบ ทำหน้าที่เปรียบเทียบปรับ</a:t>
            </a:r>
          </a:p>
          <a:p>
            <a:pPr eaLnBrk="1" hangingPunct="1"/>
            <a:r>
              <a:rPr lang="en-US" sz="1600" dirty="0" smtClean="0">
                <a:cs typeface="+mj-cs"/>
              </a:rPr>
              <a:t>3 </a:t>
            </a:r>
            <a:r>
              <a:rPr lang="th-TH" sz="1600" dirty="0" smtClean="0">
                <a:cs typeface="+mj-cs"/>
              </a:rPr>
              <a:t>คณะอนุกรรมการกฏหมาย ทำหน้าที่ให้คำปรึกษาด้านกฎหมาย</a:t>
            </a:r>
          </a:p>
          <a:p>
            <a:pPr eaLnBrk="1" hangingPunct="1"/>
            <a:r>
              <a:rPr lang="en-US" sz="1600" dirty="0" smtClean="0">
                <a:cs typeface="+mj-cs"/>
              </a:rPr>
              <a:t>4 </a:t>
            </a:r>
            <a:r>
              <a:rPr lang="th-TH" sz="1600" dirty="0" smtClean="0">
                <a:cs typeface="+mj-cs"/>
              </a:rPr>
              <a:t>คณะอนุกรรมการระบบการรับรองหลักปฏิบัติที่ดีของห้องปฏิบัติการ ทำหน้าที่เสนอแนะนโยบายเพื่อให้ระบบการรับรองหลักปฏิบัติที่ดีของห้องปฏิบัติการ (</a:t>
            </a:r>
            <a:r>
              <a:rPr lang="en-US" sz="1600" dirty="0" smtClean="0">
                <a:cs typeface="+mj-cs"/>
              </a:rPr>
              <a:t>OECD/GLP</a:t>
            </a:r>
            <a:r>
              <a:rPr lang="th-TH" sz="1600" dirty="0" smtClean="0">
                <a:cs typeface="+mj-cs"/>
              </a:rPr>
              <a:t>) ของประเทศไทยเป็นที่ยอมรับในระดับสากล</a:t>
            </a:r>
          </a:p>
          <a:p>
            <a:pPr eaLnBrk="1" hangingPunct="1"/>
            <a:r>
              <a:rPr lang="en-US" sz="1600" dirty="0" smtClean="0">
                <a:cs typeface="+mj-cs"/>
              </a:rPr>
              <a:t>5</a:t>
            </a:r>
            <a:r>
              <a:rPr lang="th-TH" sz="1600" dirty="0" smtClean="0">
                <a:cs typeface="+mj-cs"/>
              </a:rPr>
              <a:t> คณะอนุกรรมการขับเคลื่อนยุทธศาสตร์การมาตรฐานแห่งชาติ ทำหน้าที่ผลักดันยุทธศาสตร์การมาตรฐานแห่งชาติสู่การปฏิบัติ</a:t>
            </a:r>
          </a:p>
          <a:p>
            <a:pPr eaLnBrk="1" hangingPunct="1"/>
            <a:r>
              <a:rPr lang="en-US" sz="1600" dirty="0" smtClean="0">
                <a:cs typeface="+mj-cs"/>
              </a:rPr>
              <a:t>6 </a:t>
            </a:r>
            <a:r>
              <a:rPr lang="th-TH" sz="1600" dirty="0" smtClean="0">
                <a:cs typeface="+mj-cs"/>
              </a:rPr>
              <a:t>คณะกรรมการกำหนดมาตรฐานการตรวจสอบและรับรอง ทำหน้าที่</a:t>
            </a:r>
            <a:r>
              <a:rPr lang="th-TH" dirty="0" smtClean="0">
                <a:cs typeface="+mj-cs"/>
              </a:rPr>
              <a:t>กำหนดมาตรฐานที่เกี่ยวข้องกับการตรวจสอบและรับรอง</a:t>
            </a:r>
          </a:p>
          <a:p>
            <a:pPr eaLnBrk="1" hangingPunct="1"/>
            <a:r>
              <a:rPr lang="en-US" dirty="0" smtClean="0">
                <a:cs typeface="+mj-cs"/>
              </a:rPr>
              <a:t>7 </a:t>
            </a:r>
            <a:r>
              <a:rPr lang="th-TH" dirty="0" smtClean="0">
                <a:cs typeface="+mj-cs"/>
              </a:rPr>
              <a:t>คณะกรรมการรับรองหน่วยรับรองและหน่วยตรวจ ทำหน้าที่พิจารณาให้การรับรอง </a:t>
            </a:r>
            <a:r>
              <a:rPr lang="en-US" dirty="0" smtClean="0">
                <a:cs typeface="+mj-cs"/>
              </a:rPr>
              <a:t>CB, IB </a:t>
            </a:r>
            <a:r>
              <a:rPr lang="th-TH" dirty="0" smtClean="0">
                <a:cs typeface="+mj-cs"/>
              </a:rPr>
              <a:t>และกำหนดอัตราค่าบริการ</a:t>
            </a:r>
          </a:p>
          <a:p>
            <a:pPr eaLnBrk="1" hangingPunct="1"/>
            <a:r>
              <a:rPr lang="en-US" dirty="0" smtClean="0">
                <a:cs typeface="+mj-cs"/>
              </a:rPr>
              <a:t>8 </a:t>
            </a:r>
            <a:r>
              <a:rPr lang="th-TH" dirty="0" smtClean="0">
                <a:cs typeface="+mj-cs"/>
              </a:rPr>
              <a:t>คณะกรรมการรับรองห้องปฏิบัติการ ทำหน้าที่พิจารณาให้การรับรองห้องปฏิบัติการ</a:t>
            </a:r>
            <a:r>
              <a:rPr lang="en-US" dirty="0" smtClean="0">
                <a:cs typeface="+mj-cs"/>
              </a:rPr>
              <a:t> </a:t>
            </a:r>
            <a:r>
              <a:rPr lang="th-TH" dirty="0" smtClean="0">
                <a:cs typeface="+mj-cs"/>
              </a:rPr>
              <a:t>และกำหนดอัตราค่าบริการ</a:t>
            </a:r>
          </a:p>
          <a:p>
            <a:pPr eaLnBrk="1" hangingPunct="1"/>
            <a:r>
              <a:rPr lang="en-US" dirty="0" smtClean="0">
                <a:cs typeface="+mj-cs"/>
              </a:rPr>
              <a:t>9 </a:t>
            </a:r>
            <a:r>
              <a:rPr lang="th-TH" dirty="0" smtClean="0">
                <a:cs typeface="+mj-cs"/>
              </a:rPr>
              <a:t>กรมวิทยาศาสตร์บริการ ทำหน้าที่ให้การรับรองห้องปฏิบัติการ ผู้ผลิตวัสดุอ้างอิง (</a:t>
            </a:r>
            <a:r>
              <a:rPr lang="en-US" dirty="0" smtClean="0">
                <a:cs typeface="+mj-cs"/>
              </a:rPr>
              <a:t>RMP</a:t>
            </a:r>
            <a:r>
              <a:rPr lang="th-TH" dirty="0" smtClean="0">
                <a:cs typeface="+mj-cs"/>
              </a:rPr>
              <a:t>)  และผู้จัดโปรแกรมการทดสอบความชำนาญ (</a:t>
            </a:r>
            <a:r>
              <a:rPr lang="en-US" dirty="0" smtClean="0">
                <a:solidFill>
                  <a:srgbClr val="FF0000"/>
                </a:solidFill>
                <a:cs typeface="+mj-cs"/>
              </a:rPr>
              <a:t>PTP</a:t>
            </a:r>
            <a:r>
              <a:rPr lang="th-TH" dirty="0" smtClean="0">
                <a:solidFill>
                  <a:srgbClr val="FF0000"/>
                </a:solidFill>
                <a:cs typeface="+mj-cs"/>
              </a:rPr>
              <a:t> – </a:t>
            </a:r>
            <a:r>
              <a:rPr lang="en-US" dirty="0" smtClean="0">
                <a:solidFill>
                  <a:srgbClr val="FF0000"/>
                </a:solidFill>
                <a:cs typeface="+mj-cs"/>
              </a:rPr>
              <a:t>proficiency Testing</a:t>
            </a:r>
            <a:r>
              <a:rPr lang="th-TH" dirty="0" smtClean="0">
                <a:cs typeface="+mj-cs"/>
              </a:rPr>
              <a:t>)</a:t>
            </a:r>
          </a:p>
          <a:p>
            <a:pPr eaLnBrk="1" hangingPunct="1"/>
            <a:r>
              <a:rPr lang="en-US" dirty="0" smtClean="0">
                <a:cs typeface="+mj-cs"/>
              </a:rPr>
              <a:t>10 </a:t>
            </a:r>
            <a:r>
              <a:rPr lang="th-TH" dirty="0" smtClean="0">
                <a:cs typeface="+mj-cs"/>
              </a:rPr>
              <a:t>กรมวิทยาศาสตร์การแพทย์ ทำหน้าที่ให้การรับรองห้องปฏิบัติการด้านสาธารณสุข </a:t>
            </a:r>
          </a:p>
          <a:p>
            <a:pPr eaLnBrk="1" hangingPunct="1"/>
            <a:r>
              <a:rPr lang="en-US" dirty="0" smtClean="0">
                <a:cs typeface="+mj-cs"/>
              </a:rPr>
              <a:t>11 </a:t>
            </a:r>
            <a:r>
              <a:rPr lang="th-TH" dirty="0" smtClean="0">
                <a:cs typeface="+mj-cs"/>
              </a:rPr>
              <a:t>สำนักงานมาตรฐานสินค้าเกษตรและอาหารแห่งชาติ ทำหน้าที่ให้การรับรองหน่วยรับรองในสาขาเกษตร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BABFA0-C60F-4014-8B64-B769F11F2928}" type="slidenum">
              <a:rPr lang="en-US"/>
              <a:pPr/>
              <a:t>2</a:t>
            </a:fld>
            <a:endParaRPr lang="th-TH" dirty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th-TH" sz="1600" dirty="0" smtClean="0">
                <a:solidFill>
                  <a:srgbClr val="FF0000"/>
                </a:solidFill>
                <a:cs typeface="+mj-cs"/>
              </a:rPr>
              <a:t>แยกพิมพ์ต่างหาก/ เพิ่มชื่อแต็ม </a:t>
            </a:r>
            <a:r>
              <a:rPr lang="en-US" sz="1600" dirty="0" smtClean="0">
                <a:solidFill>
                  <a:srgbClr val="FF0000"/>
                </a:solidFill>
                <a:cs typeface="+mj-cs"/>
              </a:rPr>
              <a:t>OECD-GLP </a:t>
            </a:r>
            <a:r>
              <a:rPr lang="th-TH" sz="1600" dirty="0" smtClean="0">
                <a:solidFill>
                  <a:srgbClr val="FF0000"/>
                </a:solidFill>
                <a:cs typeface="+mj-cs"/>
              </a:rPr>
              <a:t>ไทย อังกฤษ</a:t>
            </a:r>
            <a:endParaRPr lang="en-US" sz="1600" dirty="0" smtClean="0">
              <a:solidFill>
                <a:srgbClr val="FF0000"/>
              </a:solidFill>
              <a:cs typeface="+mj-cs"/>
            </a:endParaRPr>
          </a:p>
          <a:p>
            <a:pPr eaLnBrk="1" hangingPunct="1"/>
            <a:r>
              <a:rPr lang="en-US" sz="1600" dirty="0" smtClean="0">
                <a:cs typeface="+mj-cs"/>
              </a:rPr>
              <a:t>1 </a:t>
            </a:r>
            <a:r>
              <a:rPr lang="th-TH" sz="1600" dirty="0" smtClean="0">
                <a:cs typeface="+mj-cs"/>
              </a:rPr>
              <a:t>คณะอนุกรรมการพิจารณาหลักเกณฑ์ วิธีการและเงื่อนไข ทำหน้าที่กำหนดหลักเกณฑ์ วิธีการและเงื่อนไขในการรับรองระบบงาน (</a:t>
            </a:r>
            <a:r>
              <a:rPr lang="en-US" sz="1600" dirty="0" smtClean="0">
                <a:cs typeface="+mj-cs"/>
              </a:rPr>
              <a:t>accreditation)</a:t>
            </a:r>
            <a:endParaRPr lang="th-TH" sz="1600" dirty="0" smtClean="0">
              <a:cs typeface="+mj-cs"/>
            </a:endParaRPr>
          </a:p>
          <a:p>
            <a:pPr eaLnBrk="1" hangingPunct="1"/>
            <a:r>
              <a:rPr lang="en-US" sz="1600" dirty="0" smtClean="0">
                <a:cs typeface="+mj-cs"/>
              </a:rPr>
              <a:t>2</a:t>
            </a:r>
            <a:r>
              <a:rPr lang="th-TH" sz="1600" dirty="0" smtClean="0">
                <a:cs typeface="+mj-cs"/>
              </a:rPr>
              <a:t> คณะอนุกรรมการเปรียบเทียบ ทำหน้าที่เปรียบเทียบปรับ</a:t>
            </a:r>
          </a:p>
          <a:p>
            <a:pPr eaLnBrk="1" hangingPunct="1"/>
            <a:r>
              <a:rPr lang="en-US" sz="1600" dirty="0" smtClean="0">
                <a:cs typeface="+mj-cs"/>
              </a:rPr>
              <a:t>3 </a:t>
            </a:r>
            <a:r>
              <a:rPr lang="th-TH" sz="1600" dirty="0" smtClean="0">
                <a:cs typeface="+mj-cs"/>
              </a:rPr>
              <a:t>คณะอนุกรรมการกฏหมาย ทำหน้าที่ให้คำปรึกษาด้านกฎหมาย</a:t>
            </a:r>
          </a:p>
          <a:p>
            <a:pPr eaLnBrk="1" hangingPunct="1"/>
            <a:r>
              <a:rPr lang="en-US" sz="1600" dirty="0" smtClean="0">
                <a:cs typeface="+mj-cs"/>
              </a:rPr>
              <a:t>4 </a:t>
            </a:r>
            <a:r>
              <a:rPr lang="th-TH" sz="1600" dirty="0" smtClean="0">
                <a:cs typeface="+mj-cs"/>
              </a:rPr>
              <a:t>คณะอนุกรรมการระบบการรับรองหลักปฏิบัติที่ดีของห้องปฏิบัติการ ทำหน้าที่เสนอแนะนโยบายเพื่อให้ระบบการรับรองหลักปฏิบัติที่ดีของห้องปฏิบัติการ (</a:t>
            </a:r>
            <a:r>
              <a:rPr lang="en-US" sz="1600" dirty="0" smtClean="0">
                <a:cs typeface="+mj-cs"/>
              </a:rPr>
              <a:t>OECD/GLP</a:t>
            </a:r>
            <a:r>
              <a:rPr lang="th-TH" sz="1600" dirty="0" smtClean="0">
                <a:cs typeface="+mj-cs"/>
              </a:rPr>
              <a:t>) ของประเทศไทยเป็นที่ยอมรับในระดับสากล</a:t>
            </a:r>
          </a:p>
          <a:p>
            <a:pPr eaLnBrk="1" hangingPunct="1"/>
            <a:r>
              <a:rPr lang="en-US" sz="1600" dirty="0" smtClean="0">
                <a:cs typeface="+mj-cs"/>
              </a:rPr>
              <a:t>5</a:t>
            </a:r>
            <a:r>
              <a:rPr lang="th-TH" sz="1600" dirty="0" smtClean="0">
                <a:cs typeface="+mj-cs"/>
              </a:rPr>
              <a:t> คณะอนุกรรมการขับเคลื่อนยุทธศาสตร์การมาตรฐานแห่งชาติ ทำหน้าที่ผลักดันยุทธศาสตร์การมาตรฐานแห่งชาติสู่การปฏิบัติ</a:t>
            </a:r>
          </a:p>
          <a:p>
            <a:pPr eaLnBrk="1" hangingPunct="1"/>
            <a:r>
              <a:rPr lang="en-US" sz="1600" dirty="0" smtClean="0">
                <a:cs typeface="+mj-cs"/>
              </a:rPr>
              <a:t>6 </a:t>
            </a:r>
            <a:r>
              <a:rPr lang="th-TH" sz="1600" dirty="0" smtClean="0">
                <a:cs typeface="+mj-cs"/>
              </a:rPr>
              <a:t>คณะกรรมการกำหนดมาตรฐานการตรวจสอบและรับรอง ทำหน้าที่</a:t>
            </a:r>
            <a:r>
              <a:rPr lang="th-TH" dirty="0" smtClean="0">
                <a:cs typeface="+mj-cs"/>
              </a:rPr>
              <a:t>กำหนดมาตรฐานที่เกี่ยวข้องกับการตรวจสอบและรับรอง</a:t>
            </a:r>
          </a:p>
          <a:p>
            <a:pPr eaLnBrk="1" hangingPunct="1"/>
            <a:r>
              <a:rPr lang="en-US" dirty="0" smtClean="0">
                <a:cs typeface="+mj-cs"/>
              </a:rPr>
              <a:t>7 </a:t>
            </a:r>
            <a:r>
              <a:rPr lang="th-TH" dirty="0" smtClean="0">
                <a:cs typeface="+mj-cs"/>
              </a:rPr>
              <a:t>คณะกรรมการรับรองหน่วยรับรองและหน่วยตรวจ ทำหน้าที่พิจารณาให้การรับรอง </a:t>
            </a:r>
            <a:r>
              <a:rPr lang="en-US" dirty="0" smtClean="0">
                <a:cs typeface="+mj-cs"/>
              </a:rPr>
              <a:t>CB, IB </a:t>
            </a:r>
            <a:r>
              <a:rPr lang="th-TH" dirty="0" smtClean="0">
                <a:cs typeface="+mj-cs"/>
              </a:rPr>
              <a:t>และกำหนดอัตราค่าบริการ</a:t>
            </a:r>
          </a:p>
          <a:p>
            <a:pPr eaLnBrk="1" hangingPunct="1"/>
            <a:r>
              <a:rPr lang="en-US" dirty="0" smtClean="0">
                <a:cs typeface="+mj-cs"/>
              </a:rPr>
              <a:t>8 </a:t>
            </a:r>
            <a:r>
              <a:rPr lang="th-TH" dirty="0" smtClean="0">
                <a:cs typeface="+mj-cs"/>
              </a:rPr>
              <a:t>คณะกรรมการรับรองห้องปฏิบัติการ ทำหน้าที่พิจารณาให้การรับรองห้องปฏิบัติการ</a:t>
            </a:r>
            <a:r>
              <a:rPr lang="en-US" dirty="0" smtClean="0">
                <a:cs typeface="+mj-cs"/>
              </a:rPr>
              <a:t> </a:t>
            </a:r>
            <a:r>
              <a:rPr lang="th-TH" dirty="0" smtClean="0">
                <a:cs typeface="+mj-cs"/>
              </a:rPr>
              <a:t>และกำหนดอัตราค่าบริการ</a:t>
            </a:r>
          </a:p>
          <a:p>
            <a:pPr eaLnBrk="1" hangingPunct="1"/>
            <a:r>
              <a:rPr lang="en-US" dirty="0" smtClean="0">
                <a:cs typeface="+mj-cs"/>
              </a:rPr>
              <a:t>9 </a:t>
            </a:r>
            <a:r>
              <a:rPr lang="th-TH" dirty="0" smtClean="0">
                <a:cs typeface="+mj-cs"/>
              </a:rPr>
              <a:t>กรมวิทยาศาสตร์บริการ ทำหน้าที่ให้การรับรองห้องปฏิบัติการ ผู้ผลิตวัสดุอ้างอิง (</a:t>
            </a:r>
            <a:r>
              <a:rPr lang="en-US" dirty="0" smtClean="0">
                <a:cs typeface="+mj-cs"/>
              </a:rPr>
              <a:t>RMP</a:t>
            </a:r>
            <a:r>
              <a:rPr lang="th-TH" dirty="0" smtClean="0">
                <a:cs typeface="+mj-cs"/>
              </a:rPr>
              <a:t>)  และผู้จัดโปรแกรมการทดสอบความชำนาญ (</a:t>
            </a:r>
            <a:r>
              <a:rPr lang="en-US" dirty="0" smtClean="0">
                <a:solidFill>
                  <a:srgbClr val="FF0000"/>
                </a:solidFill>
                <a:cs typeface="+mj-cs"/>
              </a:rPr>
              <a:t>PTP</a:t>
            </a:r>
            <a:r>
              <a:rPr lang="th-TH" dirty="0" smtClean="0">
                <a:solidFill>
                  <a:srgbClr val="FF0000"/>
                </a:solidFill>
                <a:cs typeface="+mj-cs"/>
              </a:rPr>
              <a:t> – </a:t>
            </a:r>
            <a:r>
              <a:rPr lang="en-US" dirty="0" smtClean="0">
                <a:solidFill>
                  <a:srgbClr val="FF0000"/>
                </a:solidFill>
                <a:cs typeface="+mj-cs"/>
              </a:rPr>
              <a:t>proficiency Testing</a:t>
            </a:r>
            <a:r>
              <a:rPr lang="th-TH" dirty="0" smtClean="0">
                <a:cs typeface="+mj-cs"/>
              </a:rPr>
              <a:t>)</a:t>
            </a:r>
          </a:p>
          <a:p>
            <a:pPr eaLnBrk="1" hangingPunct="1"/>
            <a:r>
              <a:rPr lang="en-US" dirty="0" smtClean="0">
                <a:cs typeface="+mj-cs"/>
              </a:rPr>
              <a:t>10 </a:t>
            </a:r>
            <a:r>
              <a:rPr lang="th-TH" dirty="0" smtClean="0">
                <a:cs typeface="+mj-cs"/>
              </a:rPr>
              <a:t>กรมวิทยาศาสตร์การแพทย์ ทำหน้าที่ให้การรับรองห้องปฏิบัติการด้านสาธารณสุข </a:t>
            </a:r>
          </a:p>
          <a:p>
            <a:pPr eaLnBrk="1" hangingPunct="1"/>
            <a:r>
              <a:rPr lang="en-US" dirty="0" smtClean="0">
                <a:cs typeface="+mj-cs"/>
              </a:rPr>
              <a:t>11 </a:t>
            </a:r>
            <a:r>
              <a:rPr lang="th-TH" dirty="0" smtClean="0">
                <a:cs typeface="+mj-cs"/>
              </a:rPr>
              <a:t>สำนักงานมาตรฐานสินค้าเกษตรและอาหารแห่งชาติ ทำหน้าที่ให้การรับรองหน่วยรับรองในสาขาเกษตร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457200" y="63214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th-TH" sz="1400">
                <a:cs typeface="Arial" pitchFamily="34" charset="0"/>
              </a:rPr>
              <a:t>1 มิถุนายน 2552</a:t>
            </a:r>
            <a:endParaRPr lang="th-TH" sz="1400"/>
          </a:p>
        </p:txBody>
      </p:sp>
      <p:sp>
        <p:nvSpPr>
          <p:cNvPr id="5" name="Rectangle 16"/>
          <p:cNvSpPr>
            <a:spLocks noChangeArrowheads="1"/>
          </p:cNvSpPr>
          <p:nvPr/>
        </p:nvSpPr>
        <p:spPr bwMode="auto">
          <a:xfrm>
            <a:off x="6553200" y="63214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799EA636-CB85-47C6-9507-19F22D233B2D}" type="slidenum">
              <a:rPr lang="en-US" sz="1400"/>
              <a:pPr algn="r">
                <a:defRPr/>
              </a:pPr>
              <a:t>‹#›</a:t>
            </a:fld>
            <a:endParaRPr lang="th-TH" sz="1400"/>
          </a:p>
        </p:txBody>
      </p:sp>
      <p:sp>
        <p:nvSpPr>
          <p:cNvPr id="6" name="Rectangle 17"/>
          <p:cNvSpPr>
            <a:spLocks noChangeArrowheads="1"/>
          </p:cNvSpPr>
          <p:nvPr userDrawn="1"/>
        </p:nvSpPr>
        <p:spPr bwMode="auto">
          <a:xfrm>
            <a:off x="0" y="6096000"/>
            <a:ext cx="9144000" cy="762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h-TH"/>
          </a:p>
        </p:txBody>
      </p:sp>
      <p:sp>
        <p:nvSpPr>
          <p:cNvPr id="7" name="Rectangle 18"/>
          <p:cNvSpPr>
            <a:spLocks noChangeArrowheads="1"/>
          </p:cNvSpPr>
          <p:nvPr userDrawn="1"/>
        </p:nvSpPr>
        <p:spPr bwMode="auto">
          <a:xfrm>
            <a:off x="0" y="6477000"/>
            <a:ext cx="9144000" cy="3048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h-TH"/>
          </a:p>
        </p:txBody>
      </p:sp>
      <p:sp>
        <p:nvSpPr>
          <p:cNvPr id="8" name="Line 19"/>
          <p:cNvSpPr>
            <a:spLocks noChangeShapeType="1"/>
          </p:cNvSpPr>
          <p:nvPr userDrawn="1"/>
        </p:nvSpPr>
        <p:spPr bwMode="auto">
          <a:xfrm>
            <a:off x="0" y="6629400"/>
            <a:ext cx="9144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9" name="AutoShape 20"/>
          <p:cNvSpPr>
            <a:spLocks noChangeArrowheads="1"/>
          </p:cNvSpPr>
          <p:nvPr userDrawn="1"/>
        </p:nvSpPr>
        <p:spPr bwMode="auto">
          <a:xfrm>
            <a:off x="0" y="6096000"/>
            <a:ext cx="1524000" cy="7620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th-TH"/>
          </a:p>
        </p:txBody>
      </p:sp>
      <p:pic>
        <p:nvPicPr>
          <p:cNvPr id="10" name="Picture 2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" y="6351588"/>
            <a:ext cx="5143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2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h-TH"/>
              <a:t>Click to edit Master subtitle style</a:t>
            </a:r>
          </a:p>
        </p:txBody>
      </p:sp>
      <p:sp>
        <p:nvSpPr>
          <p:cNvPr id="95242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th-TH"/>
              <a:t>Click to edit Master title style</a:t>
            </a:r>
          </a:p>
        </p:txBody>
      </p:sp>
      <p:sp>
        <p:nvSpPr>
          <p:cNvPr id="11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596188" y="6453188"/>
            <a:ext cx="1439862" cy="288925"/>
          </a:xfrm>
        </p:spPr>
        <p:txBody>
          <a:bodyPr anchor="t"/>
          <a:lstStyle>
            <a:lvl1pPr>
              <a:defRPr b="0">
                <a:latin typeface="Arial" pitchFamily="34" charset="0"/>
                <a:cs typeface="Angsana New" pitchFamily="18" charset="-34"/>
              </a:defRPr>
            </a:lvl1pPr>
          </a:lstStyle>
          <a:p>
            <a:pPr>
              <a:defRPr/>
            </a:pPr>
            <a:fld id="{6FC8A640-C108-4E32-AB0B-4A2FAA73A13E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th-TH" smtClean="0"/>
              <a:t>กมช.  3  มิถุนายน 2553 </a:t>
            </a:r>
            <a:endParaRPr lang="th-TH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123BC-F455-493B-8064-F2F2A51ED53E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h-TH" smtClean="0"/>
              <a:t>กมช.  3  มิถุนายน 2553 </a:t>
            </a:r>
            <a:endParaRPr lang="th-TH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0" y="260350"/>
            <a:ext cx="2171700" cy="58658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60350"/>
            <a:ext cx="6362700" cy="58658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1A170-ECBD-465C-AA2E-091F123A938F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h-TH" smtClean="0"/>
              <a:t>กมช.  3  มิถุนายน 2553 </a:t>
            </a:r>
            <a:endParaRPr lang="th-TH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60350"/>
            <a:ext cx="7086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5FAF9-EC57-4B23-B5DC-1F9B494B770B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h-TH" smtClean="0"/>
              <a:t>กมช.  3  มิถุนายน 2553 </a:t>
            </a:r>
            <a:endParaRPr lang="th-TH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60350"/>
            <a:ext cx="8686800" cy="58658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71041-EDB7-4698-B0B6-EDDDFBA685AE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sp>
        <p:nvSpPr>
          <p:cNvPr id="4" name="Rectangle 30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h-TH" smtClean="0"/>
              <a:t>กมช.  3  มิถุนายน 2553 </a:t>
            </a:r>
            <a:endParaRPr lang="th-T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0AAF8-33EA-40AB-9BD4-42F1DCFFBDDF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th-TH" smtClean="0"/>
              <a:t>กมช.  3  มิถุนายน 2553 </a:t>
            </a:r>
            <a:endParaRPr lang="th-T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89D79-C93D-48B0-93B6-B24954B592E8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th-TH" smtClean="0"/>
              <a:t>กมช.  3  มิถุนายน 2553 </a:t>
            </a:r>
            <a:endParaRPr lang="th-TH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3C1C6-B021-48A1-91EB-8235EFF2C093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h-TH" smtClean="0"/>
              <a:t>กมช.  3  มิถุนายน 2553 </a:t>
            </a:r>
            <a:endParaRPr lang="th-TH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4BAAF-A422-4FFA-A507-0E3AFC1881F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sp>
        <p:nvSpPr>
          <p:cNvPr id="8" name="Rectangle 30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h-TH" smtClean="0"/>
              <a:t>กมช.  3  มิถุนายน 2553 </a:t>
            </a:r>
            <a:endParaRPr lang="th-TH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A4002-8859-44F9-B755-E5FAFF6E8D20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sp>
        <p:nvSpPr>
          <p:cNvPr id="4" name="Rectangle 30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h-TH" smtClean="0"/>
              <a:t>กมช.  3  มิถุนายน 2553 </a:t>
            </a:r>
            <a:endParaRPr lang="th-TH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7A12F-DB69-42F1-8416-2AD1DF7E6FFD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sp>
        <p:nvSpPr>
          <p:cNvPr id="3" name="Rectangle 30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h-TH" smtClean="0"/>
              <a:t>กมช.  3  มิถุนายน 2553 </a:t>
            </a:r>
            <a:endParaRPr lang="th-TH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6487F-CB61-4F4E-BBEA-4DFC2E0E8649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h-TH" smtClean="0"/>
              <a:t>กมช.  3  มิถุนายน 2553 </a:t>
            </a:r>
            <a:endParaRPr lang="th-TH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E11A5-992B-4779-AB35-1F4ACF141F16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h-TH" smtClean="0"/>
              <a:t>กมช.  3  มิถุนายน 2553 </a:t>
            </a:r>
            <a:endParaRPr lang="th-T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/>
            </a:gs>
            <a:gs pos="100000">
              <a:srgbClr val="FFFFB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Click to edit Master text styles</a:t>
            </a:r>
          </a:p>
          <a:p>
            <a:pPr lvl="1"/>
            <a:r>
              <a:rPr lang="th-TH" smtClean="0"/>
              <a:t>Second level</a:t>
            </a:r>
          </a:p>
          <a:p>
            <a:pPr lvl="2"/>
            <a:r>
              <a:rPr lang="th-TH" smtClean="0"/>
              <a:t>Third level</a:t>
            </a:r>
          </a:p>
          <a:p>
            <a:pPr lvl="3"/>
            <a:r>
              <a:rPr lang="th-TH" smtClean="0"/>
              <a:t>Fourth level</a:t>
            </a:r>
          </a:p>
          <a:p>
            <a:pPr lvl="4"/>
            <a:r>
              <a:rPr lang="th-TH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27988" y="6473825"/>
            <a:ext cx="10080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 b="1">
                <a:latin typeface="+mn-lt"/>
                <a:cs typeface="+mn-cs"/>
              </a:defRPr>
            </a:lvl1pPr>
          </a:lstStyle>
          <a:p>
            <a:pPr>
              <a:defRPr/>
            </a:pPr>
            <a:fld id="{ED0F6ABD-B226-4D42-A1D7-89E39CB40EE4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/80</a:t>
            </a:r>
            <a:endParaRPr lang="th-TH" dirty="0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chemeClr val="tx1">
              <a:alpha val="42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h-TH"/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990600"/>
            <a:ext cx="9144000" cy="3048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h-TH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1045" name="AutoShape 21"/>
          <p:cNvSpPr>
            <a:spLocks noChangeArrowheads="1"/>
          </p:cNvSpPr>
          <p:nvPr/>
        </p:nvSpPr>
        <p:spPr bwMode="auto">
          <a:xfrm>
            <a:off x="0" y="76200"/>
            <a:ext cx="1981200" cy="12954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32" name="Rectangle 23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260350"/>
            <a:ext cx="7086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pic>
        <p:nvPicPr>
          <p:cNvPr id="1033" name="Picture 24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09600" y="620713"/>
            <a:ext cx="762000" cy="75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4" name="Rectangle 3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925" y="6545263"/>
            <a:ext cx="1584325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4000" tIns="45720" rIns="54000" bIns="45720" numCol="1" anchor="b" anchorCtr="1" compatLnSpc="1">
            <a:prstTxWarp prst="textNoShape">
              <a:avLst/>
            </a:prstTxWarp>
          </a:bodyPr>
          <a:lstStyle>
            <a:lvl1pPr>
              <a:defRPr sz="1000" dirty="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th-TH" smtClean="0"/>
              <a:t>กมช.  3  มิถุนายน 2553 </a:t>
            </a:r>
            <a:endParaRPr lang="th-T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F0EA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F0EA00"/>
          </a:solidFill>
          <a:latin typeface="Tahoma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F0EA00"/>
          </a:solidFill>
          <a:latin typeface="Tahoma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F0EA00"/>
          </a:solidFill>
          <a:latin typeface="Tahoma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F0EA00"/>
          </a:solidFill>
          <a:latin typeface="Tahoma" pitchFamily="34" charset="0"/>
          <a:cs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 b="1">
          <a:solidFill>
            <a:srgbClr val="F0EA00"/>
          </a:solidFill>
          <a:latin typeface="Tahoma" pitchFamily="34" charset="0"/>
          <a:cs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 b="1">
          <a:solidFill>
            <a:srgbClr val="F0EA00"/>
          </a:solidFill>
          <a:latin typeface="Tahoma" pitchFamily="34" charset="0"/>
          <a:cs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 b="1">
          <a:solidFill>
            <a:srgbClr val="F0EA00"/>
          </a:solidFill>
          <a:latin typeface="Tahoma" pitchFamily="34" charset="0"/>
          <a:cs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 b="1">
          <a:solidFill>
            <a:srgbClr val="F0EA00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q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Ø"/>
        <a:defRPr sz="2400" b="1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Char char="o"/>
        <a:defRPr sz="2000" b="1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Line 31"/>
          <p:cNvSpPr>
            <a:spLocks noChangeShapeType="1"/>
          </p:cNvSpPr>
          <p:nvPr/>
        </p:nvSpPr>
        <p:spPr bwMode="auto">
          <a:xfrm>
            <a:off x="7429520" y="1643050"/>
            <a:ext cx="0" cy="35719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46" name="Line 31"/>
          <p:cNvSpPr>
            <a:spLocks noChangeShapeType="1"/>
          </p:cNvSpPr>
          <p:nvPr/>
        </p:nvSpPr>
        <p:spPr bwMode="auto">
          <a:xfrm>
            <a:off x="4286248" y="1643050"/>
            <a:ext cx="0" cy="35719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43" name="Line 31"/>
          <p:cNvSpPr>
            <a:spLocks noChangeShapeType="1"/>
          </p:cNvSpPr>
          <p:nvPr/>
        </p:nvSpPr>
        <p:spPr bwMode="auto">
          <a:xfrm>
            <a:off x="2000232" y="1643051"/>
            <a:ext cx="0" cy="357189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15362" name="Freeform 2"/>
          <p:cNvSpPr>
            <a:spLocks/>
          </p:cNvSpPr>
          <p:nvPr/>
        </p:nvSpPr>
        <p:spPr bwMode="auto">
          <a:xfrm>
            <a:off x="3765550" y="2970213"/>
            <a:ext cx="1389063" cy="1444625"/>
          </a:xfrm>
          <a:custGeom>
            <a:avLst/>
            <a:gdLst>
              <a:gd name="T0" fmla="*/ 2147483647 w 875"/>
              <a:gd name="T1" fmla="*/ 0 h 910"/>
              <a:gd name="T2" fmla="*/ 2147483647 w 875"/>
              <a:gd name="T3" fmla="*/ 0 h 910"/>
              <a:gd name="T4" fmla="*/ 2147483647 w 875"/>
              <a:gd name="T5" fmla="*/ 2147483647 h 910"/>
              <a:gd name="T6" fmla="*/ 2147483647 w 875"/>
              <a:gd name="T7" fmla="*/ 2147483647 h 910"/>
              <a:gd name="T8" fmla="*/ 2147483647 w 875"/>
              <a:gd name="T9" fmla="*/ 2147483647 h 910"/>
              <a:gd name="T10" fmla="*/ 2147483647 w 875"/>
              <a:gd name="T11" fmla="*/ 2147483647 h 910"/>
              <a:gd name="T12" fmla="*/ 2147483647 w 875"/>
              <a:gd name="T13" fmla="*/ 2147483647 h 910"/>
              <a:gd name="T14" fmla="*/ 2147483647 w 875"/>
              <a:gd name="T15" fmla="*/ 2147483647 h 910"/>
              <a:gd name="T16" fmla="*/ 2147483647 w 875"/>
              <a:gd name="T17" fmla="*/ 2147483647 h 910"/>
              <a:gd name="T18" fmla="*/ 2147483647 w 875"/>
              <a:gd name="T19" fmla="*/ 2147483647 h 910"/>
              <a:gd name="T20" fmla="*/ 2147483647 w 875"/>
              <a:gd name="T21" fmla="*/ 2147483647 h 910"/>
              <a:gd name="T22" fmla="*/ 2147483647 w 875"/>
              <a:gd name="T23" fmla="*/ 2147483647 h 910"/>
              <a:gd name="T24" fmla="*/ 2147483647 w 875"/>
              <a:gd name="T25" fmla="*/ 2147483647 h 910"/>
              <a:gd name="T26" fmla="*/ 2147483647 w 875"/>
              <a:gd name="T27" fmla="*/ 2147483647 h 910"/>
              <a:gd name="T28" fmla="*/ 2147483647 w 875"/>
              <a:gd name="T29" fmla="*/ 2147483647 h 910"/>
              <a:gd name="T30" fmla="*/ 2147483647 w 875"/>
              <a:gd name="T31" fmla="*/ 2147483647 h 910"/>
              <a:gd name="T32" fmla="*/ 2147483647 w 875"/>
              <a:gd name="T33" fmla="*/ 2147483647 h 910"/>
              <a:gd name="T34" fmla="*/ 2147483647 w 875"/>
              <a:gd name="T35" fmla="*/ 2147483647 h 910"/>
              <a:gd name="T36" fmla="*/ 0 w 875"/>
              <a:gd name="T37" fmla="*/ 2147483647 h 910"/>
              <a:gd name="T38" fmla="*/ 0 w 875"/>
              <a:gd name="T39" fmla="*/ 2147483647 h 910"/>
              <a:gd name="T40" fmla="*/ 2147483647 w 875"/>
              <a:gd name="T41" fmla="*/ 2147483647 h 910"/>
              <a:gd name="T42" fmla="*/ 2147483647 w 875"/>
              <a:gd name="T43" fmla="*/ 2147483647 h 910"/>
              <a:gd name="T44" fmla="*/ 2147483647 w 875"/>
              <a:gd name="T45" fmla="*/ 2147483647 h 910"/>
              <a:gd name="T46" fmla="*/ 2147483647 w 875"/>
              <a:gd name="T47" fmla="*/ 2147483647 h 910"/>
              <a:gd name="T48" fmla="*/ 2147483647 w 875"/>
              <a:gd name="T49" fmla="*/ 2147483647 h 910"/>
              <a:gd name="T50" fmla="*/ 2147483647 w 875"/>
              <a:gd name="T51" fmla="*/ 2147483647 h 910"/>
              <a:gd name="T52" fmla="*/ 2147483647 w 875"/>
              <a:gd name="T53" fmla="*/ 2147483647 h 910"/>
              <a:gd name="T54" fmla="*/ 2147483647 w 875"/>
              <a:gd name="T55" fmla="*/ 2147483647 h 910"/>
              <a:gd name="T56" fmla="*/ 2147483647 w 875"/>
              <a:gd name="T57" fmla="*/ 2147483647 h 910"/>
              <a:gd name="T58" fmla="*/ 2147483647 w 875"/>
              <a:gd name="T59" fmla="*/ 2147483647 h 910"/>
              <a:gd name="T60" fmla="*/ 2147483647 w 875"/>
              <a:gd name="T61" fmla="*/ 2147483647 h 910"/>
              <a:gd name="T62" fmla="*/ 2147483647 w 875"/>
              <a:gd name="T63" fmla="*/ 2147483647 h 910"/>
              <a:gd name="T64" fmla="*/ 2147483647 w 875"/>
              <a:gd name="T65" fmla="*/ 2147483647 h 910"/>
              <a:gd name="T66" fmla="*/ 2147483647 w 875"/>
              <a:gd name="T67" fmla="*/ 2147483647 h 910"/>
              <a:gd name="T68" fmla="*/ 2147483647 w 875"/>
              <a:gd name="T69" fmla="*/ 2147483647 h 910"/>
              <a:gd name="T70" fmla="*/ 2147483647 w 875"/>
              <a:gd name="T71" fmla="*/ 0 h 910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875"/>
              <a:gd name="T109" fmla="*/ 0 h 910"/>
              <a:gd name="T110" fmla="*/ 875 w 875"/>
              <a:gd name="T111" fmla="*/ 910 h 910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875" h="910">
                <a:moveTo>
                  <a:pt x="436" y="0"/>
                </a:moveTo>
                <a:lnTo>
                  <a:pt x="436" y="0"/>
                </a:lnTo>
                <a:lnTo>
                  <a:pt x="459" y="56"/>
                </a:lnTo>
                <a:lnTo>
                  <a:pt x="481" y="114"/>
                </a:lnTo>
                <a:lnTo>
                  <a:pt x="507" y="174"/>
                </a:lnTo>
                <a:lnTo>
                  <a:pt x="534" y="234"/>
                </a:lnTo>
                <a:lnTo>
                  <a:pt x="562" y="296"/>
                </a:lnTo>
                <a:lnTo>
                  <a:pt x="590" y="358"/>
                </a:lnTo>
                <a:lnTo>
                  <a:pt x="618" y="420"/>
                </a:lnTo>
                <a:lnTo>
                  <a:pt x="648" y="480"/>
                </a:lnTo>
                <a:lnTo>
                  <a:pt x="678" y="540"/>
                </a:lnTo>
                <a:lnTo>
                  <a:pt x="708" y="600"/>
                </a:lnTo>
                <a:lnTo>
                  <a:pt x="738" y="656"/>
                </a:lnTo>
                <a:lnTo>
                  <a:pt x="766" y="712"/>
                </a:lnTo>
                <a:lnTo>
                  <a:pt x="796" y="765"/>
                </a:lnTo>
                <a:lnTo>
                  <a:pt x="822" y="817"/>
                </a:lnTo>
                <a:lnTo>
                  <a:pt x="848" y="864"/>
                </a:lnTo>
                <a:lnTo>
                  <a:pt x="875" y="910"/>
                </a:lnTo>
                <a:lnTo>
                  <a:pt x="0" y="910"/>
                </a:lnTo>
                <a:lnTo>
                  <a:pt x="30" y="866"/>
                </a:lnTo>
                <a:lnTo>
                  <a:pt x="60" y="818"/>
                </a:lnTo>
                <a:lnTo>
                  <a:pt x="90" y="769"/>
                </a:lnTo>
                <a:lnTo>
                  <a:pt x="120" y="716"/>
                </a:lnTo>
                <a:lnTo>
                  <a:pt x="150" y="660"/>
                </a:lnTo>
                <a:lnTo>
                  <a:pt x="180" y="601"/>
                </a:lnTo>
                <a:lnTo>
                  <a:pt x="208" y="543"/>
                </a:lnTo>
                <a:lnTo>
                  <a:pt x="238" y="483"/>
                </a:lnTo>
                <a:lnTo>
                  <a:pt x="266" y="421"/>
                </a:lnTo>
                <a:lnTo>
                  <a:pt x="292" y="360"/>
                </a:lnTo>
                <a:lnTo>
                  <a:pt x="318" y="298"/>
                </a:lnTo>
                <a:lnTo>
                  <a:pt x="344" y="236"/>
                </a:lnTo>
                <a:lnTo>
                  <a:pt x="369" y="174"/>
                </a:lnTo>
                <a:lnTo>
                  <a:pt x="393" y="114"/>
                </a:lnTo>
                <a:lnTo>
                  <a:pt x="416" y="56"/>
                </a:lnTo>
                <a:lnTo>
                  <a:pt x="436" y="0"/>
                </a:lnTo>
              </a:path>
            </a:pathLst>
          </a:custGeom>
          <a:noFill/>
          <a:ln w="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3" name="Slide Number Placeholder 3"/>
          <p:cNvSpPr txBox="1">
            <a:spLocks/>
          </p:cNvSpPr>
          <p:nvPr/>
        </p:nvSpPr>
        <p:spPr bwMode="auto">
          <a:xfrm>
            <a:off x="6553200" y="63214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/>
          </a:p>
        </p:txBody>
      </p:sp>
      <p:sp>
        <p:nvSpPr>
          <p:cNvPr id="15364" name="Text Box 2"/>
          <p:cNvSpPr txBox="1">
            <a:spLocks noChangeArrowheads="1"/>
          </p:cNvSpPr>
          <p:nvPr/>
        </p:nvSpPr>
        <p:spPr bwMode="auto">
          <a:xfrm>
            <a:off x="4786314" y="857251"/>
            <a:ext cx="3419501" cy="571485"/>
          </a:xfrm>
          <a:prstGeom prst="rect">
            <a:avLst/>
          </a:prstGeom>
          <a:solidFill>
            <a:srgbClr val="7030A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h-TH" sz="1600" b="1" dirty="0">
                <a:latin typeface="Tahoma" pitchFamily="34" charset="0"/>
                <a:cs typeface="Tahoma" pitchFamily="34" charset="0"/>
              </a:rPr>
              <a:t>สำนักงาน</a:t>
            </a:r>
            <a:r>
              <a:rPr lang="th-TH" sz="1600" b="1" dirty="0" smtClean="0">
                <a:latin typeface="Tahoma" pitchFamily="34" charset="0"/>
                <a:cs typeface="Tahoma" pitchFamily="34" charset="0"/>
              </a:rPr>
              <a:t>เลขานุการ และปฏิบัติการ</a:t>
            </a:r>
          </a:p>
          <a:p>
            <a:pPr algn="ctr"/>
            <a:r>
              <a:rPr lang="th-TH" sz="1600" b="1" dirty="0" smtClean="0">
                <a:latin typeface="Tahoma" pitchFamily="34" charset="0"/>
                <a:cs typeface="Tahoma" pitchFamily="34" charset="0"/>
              </a:rPr>
              <a:t>(สมอ.)</a:t>
            </a:r>
            <a:endParaRPr lang="th-TH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143240" y="2558473"/>
            <a:ext cx="2560320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0" rIns="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th-TH" sz="1600" b="1" dirty="0">
                <a:solidFill>
                  <a:schemeClr val="tx1"/>
                </a:solidFill>
              </a:rPr>
              <a:t>พิจารณาหลักเกณฑ์ </a:t>
            </a:r>
            <a:br>
              <a:rPr lang="th-TH" sz="1600" b="1" dirty="0">
                <a:solidFill>
                  <a:schemeClr val="tx1"/>
                </a:solidFill>
              </a:rPr>
            </a:br>
            <a:r>
              <a:rPr lang="th-TH" sz="1600" b="1" dirty="0">
                <a:solidFill>
                  <a:schemeClr val="tx1"/>
                </a:solidFill>
              </a:rPr>
              <a:t>วิธีการ และเงื่อนไข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143240" y="4121157"/>
            <a:ext cx="2560320" cy="4508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ct val="50000"/>
              </a:spcBef>
              <a:defRPr/>
            </a:pPr>
            <a:endParaRPr lang="th-TH" sz="1400" b="1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  <a:defRPr/>
            </a:pPr>
            <a:r>
              <a:rPr lang="th-TH" sz="1600" b="1" dirty="0" smtClean="0">
                <a:solidFill>
                  <a:schemeClr val="tx1"/>
                </a:solidFill>
              </a:rPr>
              <a:t>กฎหมาย</a:t>
            </a:r>
          </a:p>
          <a:p>
            <a:pPr algn="ctr">
              <a:spcBef>
                <a:spcPct val="50000"/>
              </a:spcBef>
              <a:defRPr/>
            </a:pPr>
            <a:endParaRPr lang="th-TH" sz="1400" b="1" dirty="0">
              <a:solidFill>
                <a:schemeClr val="tx1"/>
              </a:solidFill>
            </a:endParaRP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286248" y="1142984"/>
            <a:ext cx="465137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285720" y="214290"/>
            <a:ext cx="8397875" cy="474662"/>
          </a:xfrm>
          <a:prstGeom prst="rect">
            <a:avLst/>
          </a:prstGeom>
          <a:solidFill>
            <a:srgbClr val="0066CC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r>
              <a:rPr lang="th-TH" b="1" dirty="0">
                <a:solidFill>
                  <a:schemeClr val="bg1"/>
                </a:solidFill>
              </a:rPr>
              <a:t>คณะกรรมการการมาตรฐาน</a:t>
            </a:r>
            <a:r>
              <a:rPr lang="th-TH" b="1" dirty="0" smtClean="0">
                <a:solidFill>
                  <a:schemeClr val="bg1"/>
                </a:solidFill>
              </a:rPr>
              <a:t>แห่งชาติ (กมช)</a:t>
            </a:r>
            <a:endParaRPr lang="th-TH" sz="3200" b="1" dirty="0">
              <a:solidFill>
                <a:schemeClr val="bg1"/>
              </a:solidFill>
            </a:endParaRP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785786" y="4113222"/>
            <a:ext cx="2071702" cy="6016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ts val="0"/>
              </a:spcBef>
              <a:defRPr/>
            </a:pPr>
            <a:r>
              <a:rPr lang="th-TH" sz="1600" b="1" dirty="0" smtClean="0">
                <a:solidFill>
                  <a:schemeClr val="tx1"/>
                </a:solidFill>
              </a:rPr>
              <a:t>รับรอง</a:t>
            </a:r>
          </a:p>
          <a:p>
            <a:pPr algn="ctr">
              <a:spcBef>
                <a:spcPts val="0"/>
              </a:spcBef>
              <a:defRPr/>
            </a:pPr>
            <a:r>
              <a:rPr lang="th-TH" sz="1600" b="1" dirty="0" smtClean="0">
                <a:solidFill>
                  <a:schemeClr val="tx1"/>
                </a:solidFill>
              </a:rPr>
              <a:t>หน่วย</a:t>
            </a:r>
            <a:r>
              <a:rPr lang="th-TH" sz="1600" b="1" dirty="0">
                <a:solidFill>
                  <a:schemeClr val="tx1"/>
                </a:solidFill>
              </a:rPr>
              <a:t>ตรวจ</a:t>
            </a:r>
          </a:p>
        </p:txBody>
      </p:sp>
      <p:sp>
        <p:nvSpPr>
          <p:cNvPr id="24" name="Text Box 26"/>
          <p:cNvSpPr txBox="1">
            <a:spLocks noChangeArrowheads="1"/>
          </p:cNvSpPr>
          <p:nvPr/>
        </p:nvSpPr>
        <p:spPr bwMode="auto">
          <a:xfrm>
            <a:off x="785786" y="2558473"/>
            <a:ext cx="2090758" cy="8572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ct val="50000"/>
              </a:spcBef>
              <a:defRPr/>
            </a:pPr>
            <a:r>
              <a:rPr lang="th-TH" sz="1600" b="1" dirty="0">
                <a:solidFill>
                  <a:schemeClr val="tx1"/>
                </a:solidFill>
              </a:rPr>
              <a:t>กำหนดมาตรฐาน</a:t>
            </a:r>
            <a:r>
              <a:rPr lang="th-TH" sz="3200" b="1" dirty="0">
                <a:solidFill>
                  <a:schemeClr val="tx1"/>
                </a:solidFill>
              </a:rPr>
              <a:t/>
            </a:r>
            <a:br>
              <a:rPr lang="th-TH" sz="3200" b="1" dirty="0">
                <a:solidFill>
                  <a:schemeClr val="tx1"/>
                </a:solidFill>
              </a:rPr>
            </a:br>
            <a:r>
              <a:rPr lang="th-TH" sz="1600" b="1" dirty="0">
                <a:solidFill>
                  <a:schemeClr val="tx1"/>
                </a:solidFill>
              </a:rPr>
              <a:t>การตรวจสอบและรับรอง</a:t>
            </a:r>
          </a:p>
        </p:txBody>
      </p:sp>
      <p:sp>
        <p:nvSpPr>
          <p:cNvPr id="26" name="Line 28"/>
          <p:cNvSpPr>
            <a:spLocks noChangeShapeType="1"/>
          </p:cNvSpPr>
          <p:nvPr/>
        </p:nvSpPr>
        <p:spPr bwMode="auto">
          <a:xfrm>
            <a:off x="4286248" y="692150"/>
            <a:ext cx="0" cy="936625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45" name="Text Box 21"/>
          <p:cNvSpPr txBox="1">
            <a:spLocks noChangeArrowheads="1"/>
          </p:cNvSpPr>
          <p:nvPr/>
        </p:nvSpPr>
        <p:spPr bwMode="auto">
          <a:xfrm>
            <a:off x="785786" y="4786322"/>
            <a:ext cx="2071702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ct val="50000"/>
              </a:spcBef>
              <a:defRPr/>
            </a:pPr>
            <a:r>
              <a:rPr lang="th-TH" sz="1600" b="1" dirty="0" smtClean="0">
                <a:solidFill>
                  <a:schemeClr val="tx1"/>
                </a:solidFill>
              </a:rPr>
              <a:t>รับรอง</a:t>
            </a:r>
            <a:r>
              <a:rPr lang="th-TH" sz="1600" b="1" dirty="0">
                <a:solidFill>
                  <a:schemeClr val="tx1"/>
                </a:solidFill>
              </a:rPr>
              <a:t/>
            </a:r>
            <a:br>
              <a:rPr lang="th-TH" sz="1600" b="1" dirty="0">
                <a:solidFill>
                  <a:schemeClr val="tx1"/>
                </a:solidFill>
              </a:rPr>
            </a:br>
            <a:r>
              <a:rPr lang="th-TH" sz="1600" b="1" dirty="0">
                <a:solidFill>
                  <a:schemeClr val="tx1"/>
                </a:solidFill>
              </a:rPr>
              <a:t>ห้องปฏิบัติการ</a:t>
            </a:r>
          </a:p>
        </p:txBody>
      </p:sp>
      <p:sp>
        <p:nvSpPr>
          <p:cNvPr id="48" name="Text Box 4"/>
          <p:cNvSpPr txBox="1">
            <a:spLocks noChangeArrowheads="1"/>
          </p:cNvSpPr>
          <p:nvPr/>
        </p:nvSpPr>
        <p:spPr bwMode="auto">
          <a:xfrm>
            <a:off x="3154688" y="3214686"/>
            <a:ext cx="2560320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0" rIns="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th-TH" sz="1600" b="1" dirty="0">
                <a:solidFill>
                  <a:schemeClr val="tx1"/>
                </a:solidFill>
              </a:rPr>
              <a:t>ระบบการรับรอง</a:t>
            </a:r>
            <a:br>
              <a:rPr lang="th-TH" sz="1600" b="1" dirty="0">
                <a:solidFill>
                  <a:schemeClr val="tx1"/>
                </a:solidFill>
              </a:rPr>
            </a:br>
            <a:r>
              <a:rPr lang="th-TH" sz="1600" b="1" dirty="0">
                <a:solidFill>
                  <a:schemeClr val="tx1"/>
                </a:solidFill>
              </a:rPr>
              <a:t>หลักปฏิบัติที่ดีของห้องปฏิบัติการ</a:t>
            </a:r>
          </a:p>
        </p:txBody>
      </p:sp>
      <p:sp>
        <p:nvSpPr>
          <p:cNvPr id="50" name="Text Box 4"/>
          <p:cNvSpPr txBox="1">
            <a:spLocks noChangeArrowheads="1"/>
          </p:cNvSpPr>
          <p:nvPr/>
        </p:nvSpPr>
        <p:spPr bwMode="auto">
          <a:xfrm>
            <a:off x="785786" y="5429264"/>
            <a:ext cx="2071702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0" rIns="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th-TH" sz="1600" b="1" dirty="0">
                <a:solidFill>
                  <a:schemeClr val="tx1"/>
                </a:solidFill>
              </a:rPr>
              <a:t>ขับเคลื่อน</a:t>
            </a:r>
            <a:r>
              <a:rPr lang="th-TH" sz="1600" b="1" dirty="0" smtClean="0">
                <a:solidFill>
                  <a:schemeClr val="tx1"/>
                </a:solidFill>
              </a:rPr>
              <a:t>ยุทธศาสตร์          การ</a:t>
            </a:r>
            <a:r>
              <a:rPr lang="th-TH" sz="1600" b="1" dirty="0">
                <a:solidFill>
                  <a:schemeClr val="tx1"/>
                </a:solidFill>
              </a:rPr>
              <a:t>มาตรฐานแห่งชาติ</a:t>
            </a:r>
          </a:p>
        </p:txBody>
      </p:sp>
      <p:sp>
        <p:nvSpPr>
          <p:cNvPr id="52" name="Text Box 22"/>
          <p:cNvSpPr txBox="1">
            <a:spLocks noChangeArrowheads="1"/>
          </p:cNvSpPr>
          <p:nvPr/>
        </p:nvSpPr>
        <p:spPr bwMode="auto">
          <a:xfrm>
            <a:off x="6000760" y="1857364"/>
            <a:ext cx="2643206" cy="642942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ct val="50000"/>
              </a:spcBef>
              <a:defRPr/>
            </a:pPr>
            <a:r>
              <a:rPr lang="th-TH" sz="2000" b="1" dirty="0" smtClean="0">
                <a:solidFill>
                  <a:schemeClr val="bg1"/>
                </a:solidFill>
                <a:latin typeface="Browallia New" pitchFamily="34" charset="-34"/>
              </a:rPr>
              <a:t>หน่วยงานที่รับผิดชอบ</a:t>
            </a:r>
            <a:endParaRPr lang="th-TH" sz="2000" b="1" dirty="0">
              <a:solidFill>
                <a:schemeClr val="bg1"/>
              </a:solidFill>
              <a:latin typeface="Browallia New" pitchFamily="34" charset="-34"/>
            </a:endParaRPr>
          </a:p>
        </p:txBody>
      </p:sp>
      <p:sp>
        <p:nvSpPr>
          <p:cNvPr id="44" name="Text Box 10"/>
          <p:cNvSpPr txBox="1">
            <a:spLocks noChangeArrowheads="1"/>
          </p:cNvSpPr>
          <p:nvPr/>
        </p:nvSpPr>
        <p:spPr bwMode="auto">
          <a:xfrm>
            <a:off x="3143240" y="4643446"/>
            <a:ext cx="2560320" cy="4508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ct val="50000"/>
              </a:spcBef>
              <a:defRPr/>
            </a:pPr>
            <a:r>
              <a:rPr lang="th-TH" sz="1600" b="1" dirty="0" smtClean="0">
                <a:solidFill>
                  <a:schemeClr val="tx1"/>
                </a:solidFill>
              </a:rPr>
              <a:t>เปรียบเทียบ</a:t>
            </a:r>
            <a:endParaRPr lang="th-TH" sz="1400" b="1" dirty="0">
              <a:solidFill>
                <a:schemeClr val="tx1"/>
              </a:solidFill>
            </a:endParaRPr>
          </a:p>
        </p:txBody>
      </p:sp>
      <p:sp>
        <p:nvSpPr>
          <p:cNvPr id="61" name="Text Box 10"/>
          <p:cNvSpPr txBox="1">
            <a:spLocks noChangeArrowheads="1"/>
          </p:cNvSpPr>
          <p:nvPr/>
        </p:nvSpPr>
        <p:spPr bwMode="auto">
          <a:xfrm>
            <a:off x="6004667" y="2571744"/>
            <a:ext cx="2619114" cy="5000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ct val="50000"/>
              </a:spcBef>
              <a:defRPr/>
            </a:pPr>
            <a:r>
              <a:rPr lang="th-TH" sz="1600" b="1" dirty="0" smtClean="0">
                <a:solidFill>
                  <a:schemeClr val="tx1"/>
                </a:solidFill>
              </a:rPr>
              <a:t>กรมวิทยาศาสตร์การแพทย์</a:t>
            </a:r>
            <a:endParaRPr lang="th-TH" sz="1600" b="1" dirty="0">
              <a:solidFill>
                <a:schemeClr val="tx1"/>
              </a:solidFill>
            </a:endParaRPr>
          </a:p>
        </p:txBody>
      </p:sp>
      <p:sp>
        <p:nvSpPr>
          <p:cNvPr id="62" name="Text Box 10"/>
          <p:cNvSpPr txBox="1">
            <a:spLocks noChangeArrowheads="1"/>
          </p:cNvSpPr>
          <p:nvPr/>
        </p:nvSpPr>
        <p:spPr bwMode="auto">
          <a:xfrm>
            <a:off x="6004667" y="3143248"/>
            <a:ext cx="2619114" cy="4508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ct val="50000"/>
              </a:spcBef>
              <a:defRPr/>
            </a:pPr>
            <a:endParaRPr lang="th-TH" sz="1600" b="1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  <a:defRPr/>
            </a:pPr>
            <a:r>
              <a:rPr lang="th-TH" sz="1600" b="1" dirty="0" smtClean="0">
                <a:solidFill>
                  <a:schemeClr val="tx1"/>
                </a:solidFill>
              </a:rPr>
              <a:t>กรมวิทยาศาสตร์บริการ</a:t>
            </a:r>
          </a:p>
          <a:p>
            <a:pPr algn="ctr">
              <a:spcBef>
                <a:spcPct val="50000"/>
              </a:spcBef>
              <a:defRPr/>
            </a:pPr>
            <a:endParaRPr lang="th-TH" sz="1600" b="1" dirty="0">
              <a:solidFill>
                <a:schemeClr val="tx1"/>
              </a:solidFill>
            </a:endParaRPr>
          </a:p>
        </p:txBody>
      </p:sp>
      <p:sp>
        <p:nvSpPr>
          <p:cNvPr id="63" name="Text Box 10"/>
          <p:cNvSpPr txBox="1">
            <a:spLocks noChangeArrowheads="1"/>
          </p:cNvSpPr>
          <p:nvPr/>
        </p:nvSpPr>
        <p:spPr bwMode="auto">
          <a:xfrm>
            <a:off x="6004667" y="3643314"/>
            <a:ext cx="2619114" cy="6651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ct val="50000"/>
              </a:spcBef>
              <a:defRPr/>
            </a:pPr>
            <a:endParaRPr lang="th-TH" sz="1600" b="1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  <a:defRPr/>
            </a:pPr>
            <a:r>
              <a:rPr lang="th-TH" sz="1600" b="1" dirty="0" smtClean="0">
                <a:solidFill>
                  <a:schemeClr val="tx1"/>
                </a:solidFill>
              </a:rPr>
              <a:t>สำนักงานมาตรฐานสินค้าเกษตรและอาหารแห่งชาติ</a:t>
            </a:r>
          </a:p>
          <a:p>
            <a:pPr algn="ctr">
              <a:spcBef>
                <a:spcPct val="50000"/>
              </a:spcBef>
              <a:defRPr/>
            </a:pPr>
            <a:endParaRPr lang="th-TH" sz="1600" b="1" dirty="0">
              <a:solidFill>
                <a:schemeClr val="tx1"/>
              </a:solidFill>
            </a:endParaRPr>
          </a:p>
        </p:txBody>
      </p:sp>
      <p:cxnSp>
        <p:nvCxnSpPr>
          <p:cNvPr id="68" name="Straight Connector 67"/>
          <p:cNvCxnSpPr/>
          <p:nvPr/>
        </p:nvCxnSpPr>
        <p:spPr>
          <a:xfrm>
            <a:off x="2000232" y="1643050"/>
            <a:ext cx="542928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Box 21"/>
          <p:cNvSpPr txBox="1">
            <a:spLocks noChangeArrowheads="1"/>
          </p:cNvSpPr>
          <p:nvPr/>
        </p:nvSpPr>
        <p:spPr bwMode="auto">
          <a:xfrm>
            <a:off x="785786" y="3500438"/>
            <a:ext cx="209115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ts val="600"/>
              </a:spcBef>
              <a:defRPr/>
            </a:pPr>
            <a:endParaRPr lang="th-TH" sz="1600" b="1" dirty="0" smtClean="0">
              <a:solidFill>
                <a:schemeClr val="tx1"/>
              </a:solidFill>
            </a:endParaRPr>
          </a:p>
          <a:p>
            <a:pPr algn="ctr">
              <a:spcBef>
                <a:spcPts val="600"/>
              </a:spcBef>
              <a:defRPr/>
            </a:pPr>
            <a:r>
              <a:rPr lang="th-TH" sz="1600" b="1" dirty="0" smtClean="0">
                <a:solidFill>
                  <a:schemeClr val="tx1"/>
                </a:solidFill>
              </a:rPr>
              <a:t>รับรอง</a:t>
            </a:r>
          </a:p>
          <a:p>
            <a:pPr algn="ctr">
              <a:spcBef>
                <a:spcPts val="0"/>
              </a:spcBef>
              <a:defRPr/>
            </a:pPr>
            <a:r>
              <a:rPr lang="th-TH" sz="1600" b="1" dirty="0" smtClean="0">
                <a:solidFill>
                  <a:schemeClr val="tx1"/>
                </a:solidFill>
              </a:rPr>
              <a:t>หน่วย</a:t>
            </a:r>
            <a:r>
              <a:rPr lang="th-TH" sz="1600" b="1" dirty="0">
                <a:solidFill>
                  <a:schemeClr val="tx1"/>
                </a:solidFill>
              </a:rPr>
              <a:t>รับรอง</a:t>
            </a:r>
            <a:br>
              <a:rPr lang="th-TH" sz="1600" b="1" dirty="0">
                <a:solidFill>
                  <a:schemeClr val="tx1"/>
                </a:solidFill>
              </a:rPr>
            </a:br>
            <a:endParaRPr lang="th-TH" sz="1600" b="1" dirty="0">
              <a:solidFill>
                <a:schemeClr val="tx1"/>
              </a:solidFill>
            </a:endParaRPr>
          </a:p>
        </p:txBody>
      </p:sp>
      <p:sp>
        <p:nvSpPr>
          <p:cNvPr id="28" name="Text Box 22"/>
          <p:cNvSpPr txBox="1">
            <a:spLocks noChangeArrowheads="1"/>
          </p:cNvSpPr>
          <p:nvPr/>
        </p:nvSpPr>
        <p:spPr bwMode="auto">
          <a:xfrm>
            <a:off x="3143240" y="1857364"/>
            <a:ext cx="2560320" cy="64294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ct val="50000"/>
              </a:spcBef>
              <a:defRPr/>
            </a:pPr>
            <a:r>
              <a:rPr lang="th-TH" sz="2000" b="1" dirty="0" smtClean="0">
                <a:solidFill>
                  <a:schemeClr val="bg1"/>
                </a:solidFill>
                <a:latin typeface="Browallia New" pitchFamily="34" charset="-34"/>
              </a:rPr>
              <a:t>คณะอนุกรรมการ</a:t>
            </a:r>
            <a:endParaRPr lang="th-TH" sz="2000" b="1" dirty="0">
              <a:solidFill>
                <a:schemeClr val="bg1"/>
              </a:solidFill>
              <a:latin typeface="Browallia New" pitchFamily="34" charset="-34"/>
            </a:endParaRPr>
          </a:p>
        </p:txBody>
      </p:sp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797234" y="1857364"/>
            <a:ext cx="2131692" cy="642942"/>
          </a:xfrm>
          <a:prstGeom prst="rect">
            <a:avLst/>
          </a:prstGeom>
          <a:solidFill>
            <a:srgbClr val="FF33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ts val="0"/>
              </a:spcBef>
              <a:defRPr/>
            </a:pPr>
            <a:r>
              <a:rPr lang="th-TH" sz="1800" b="1" dirty="0" smtClean="0">
                <a:solidFill>
                  <a:schemeClr val="bg1"/>
                </a:solidFill>
                <a:latin typeface="Browallia New" pitchFamily="34" charset="-34"/>
              </a:rPr>
              <a:t>คณะกรรมการ</a:t>
            </a:r>
          </a:p>
          <a:p>
            <a:pPr algn="ctr">
              <a:spcBef>
                <a:spcPts val="0"/>
              </a:spcBef>
              <a:defRPr/>
            </a:pPr>
            <a:r>
              <a:rPr lang="th-TH" sz="1800" b="1" dirty="0" smtClean="0">
                <a:solidFill>
                  <a:schemeClr val="bg1"/>
                </a:solidFill>
                <a:latin typeface="Browallia New" pitchFamily="34" charset="-34"/>
              </a:rPr>
              <a:t>เฉพาะด้าน</a:t>
            </a:r>
            <a:endParaRPr lang="th-TH" sz="2000" b="1" dirty="0">
              <a:solidFill>
                <a:schemeClr val="bg1"/>
              </a:solidFill>
              <a:latin typeface="Browallia New" pitchFamily="34" charset="-3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Line 31"/>
          <p:cNvSpPr>
            <a:spLocks noChangeShapeType="1"/>
          </p:cNvSpPr>
          <p:nvPr/>
        </p:nvSpPr>
        <p:spPr bwMode="auto">
          <a:xfrm>
            <a:off x="7429520" y="1643050"/>
            <a:ext cx="0" cy="35719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46" name="Line 31"/>
          <p:cNvSpPr>
            <a:spLocks noChangeShapeType="1"/>
          </p:cNvSpPr>
          <p:nvPr/>
        </p:nvSpPr>
        <p:spPr bwMode="auto">
          <a:xfrm>
            <a:off x="4286248" y="1643050"/>
            <a:ext cx="0" cy="35719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43" name="Line 31"/>
          <p:cNvSpPr>
            <a:spLocks noChangeShapeType="1"/>
          </p:cNvSpPr>
          <p:nvPr/>
        </p:nvSpPr>
        <p:spPr bwMode="auto">
          <a:xfrm>
            <a:off x="2000232" y="1643051"/>
            <a:ext cx="0" cy="357189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15362" name="Freeform 2"/>
          <p:cNvSpPr>
            <a:spLocks/>
          </p:cNvSpPr>
          <p:nvPr/>
        </p:nvSpPr>
        <p:spPr bwMode="auto">
          <a:xfrm>
            <a:off x="3765550" y="2970213"/>
            <a:ext cx="1389063" cy="1444625"/>
          </a:xfrm>
          <a:custGeom>
            <a:avLst/>
            <a:gdLst>
              <a:gd name="T0" fmla="*/ 2147483647 w 875"/>
              <a:gd name="T1" fmla="*/ 0 h 910"/>
              <a:gd name="T2" fmla="*/ 2147483647 w 875"/>
              <a:gd name="T3" fmla="*/ 0 h 910"/>
              <a:gd name="T4" fmla="*/ 2147483647 w 875"/>
              <a:gd name="T5" fmla="*/ 2147483647 h 910"/>
              <a:gd name="T6" fmla="*/ 2147483647 w 875"/>
              <a:gd name="T7" fmla="*/ 2147483647 h 910"/>
              <a:gd name="T8" fmla="*/ 2147483647 w 875"/>
              <a:gd name="T9" fmla="*/ 2147483647 h 910"/>
              <a:gd name="T10" fmla="*/ 2147483647 w 875"/>
              <a:gd name="T11" fmla="*/ 2147483647 h 910"/>
              <a:gd name="T12" fmla="*/ 2147483647 w 875"/>
              <a:gd name="T13" fmla="*/ 2147483647 h 910"/>
              <a:gd name="T14" fmla="*/ 2147483647 w 875"/>
              <a:gd name="T15" fmla="*/ 2147483647 h 910"/>
              <a:gd name="T16" fmla="*/ 2147483647 w 875"/>
              <a:gd name="T17" fmla="*/ 2147483647 h 910"/>
              <a:gd name="T18" fmla="*/ 2147483647 w 875"/>
              <a:gd name="T19" fmla="*/ 2147483647 h 910"/>
              <a:gd name="T20" fmla="*/ 2147483647 w 875"/>
              <a:gd name="T21" fmla="*/ 2147483647 h 910"/>
              <a:gd name="T22" fmla="*/ 2147483647 w 875"/>
              <a:gd name="T23" fmla="*/ 2147483647 h 910"/>
              <a:gd name="T24" fmla="*/ 2147483647 w 875"/>
              <a:gd name="T25" fmla="*/ 2147483647 h 910"/>
              <a:gd name="T26" fmla="*/ 2147483647 w 875"/>
              <a:gd name="T27" fmla="*/ 2147483647 h 910"/>
              <a:gd name="T28" fmla="*/ 2147483647 w 875"/>
              <a:gd name="T29" fmla="*/ 2147483647 h 910"/>
              <a:gd name="T30" fmla="*/ 2147483647 w 875"/>
              <a:gd name="T31" fmla="*/ 2147483647 h 910"/>
              <a:gd name="T32" fmla="*/ 2147483647 w 875"/>
              <a:gd name="T33" fmla="*/ 2147483647 h 910"/>
              <a:gd name="T34" fmla="*/ 2147483647 w 875"/>
              <a:gd name="T35" fmla="*/ 2147483647 h 910"/>
              <a:gd name="T36" fmla="*/ 0 w 875"/>
              <a:gd name="T37" fmla="*/ 2147483647 h 910"/>
              <a:gd name="T38" fmla="*/ 0 w 875"/>
              <a:gd name="T39" fmla="*/ 2147483647 h 910"/>
              <a:gd name="T40" fmla="*/ 2147483647 w 875"/>
              <a:gd name="T41" fmla="*/ 2147483647 h 910"/>
              <a:gd name="T42" fmla="*/ 2147483647 w 875"/>
              <a:gd name="T43" fmla="*/ 2147483647 h 910"/>
              <a:gd name="T44" fmla="*/ 2147483647 w 875"/>
              <a:gd name="T45" fmla="*/ 2147483647 h 910"/>
              <a:gd name="T46" fmla="*/ 2147483647 w 875"/>
              <a:gd name="T47" fmla="*/ 2147483647 h 910"/>
              <a:gd name="T48" fmla="*/ 2147483647 w 875"/>
              <a:gd name="T49" fmla="*/ 2147483647 h 910"/>
              <a:gd name="T50" fmla="*/ 2147483647 w 875"/>
              <a:gd name="T51" fmla="*/ 2147483647 h 910"/>
              <a:gd name="T52" fmla="*/ 2147483647 w 875"/>
              <a:gd name="T53" fmla="*/ 2147483647 h 910"/>
              <a:gd name="T54" fmla="*/ 2147483647 w 875"/>
              <a:gd name="T55" fmla="*/ 2147483647 h 910"/>
              <a:gd name="T56" fmla="*/ 2147483647 w 875"/>
              <a:gd name="T57" fmla="*/ 2147483647 h 910"/>
              <a:gd name="T58" fmla="*/ 2147483647 w 875"/>
              <a:gd name="T59" fmla="*/ 2147483647 h 910"/>
              <a:gd name="T60" fmla="*/ 2147483647 w 875"/>
              <a:gd name="T61" fmla="*/ 2147483647 h 910"/>
              <a:gd name="T62" fmla="*/ 2147483647 w 875"/>
              <a:gd name="T63" fmla="*/ 2147483647 h 910"/>
              <a:gd name="T64" fmla="*/ 2147483647 w 875"/>
              <a:gd name="T65" fmla="*/ 2147483647 h 910"/>
              <a:gd name="T66" fmla="*/ 2147483647 w 875"/>
              <a:gd name="T67" fmla="*/ 2147483647 h 910"/>
              <a:gd name="T68" fmla="*/ 2147483647 w 875"/>
              <a:gd name="T69" fmla="*/ 2147483647 h 910"/>
              <a:gd name="T70" fmla="*/ 2147483647 w 875"/>
              <a:gd name="T71" fmla="*/ 0 h 910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875"/>
              <a:gd name="T109" fmla="*/ 0 h 910"/>
              <a:gd name="T110" fmla="*/ 875 w 875"/>
              <a:gd name="T111" fmla="*/ 910 h 910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875" h="910">
                <a:moveTo>
                  <a:pt x="436" y="0"/>
                </a:moveTo>
                <a:lnTo>
                  <a:pt x="436" y="0"/>
                </a:lnTo>
                <a:lnTo>
                  <a:pt x="459" y="56"/>
                </a:lnTo>
                <a:lnTo>
                  <a:pt x="481" y="114"/>
                </a:lnTo>
                <a:lnTo>
                  <a:pt x="507" y="174"/>
                </a:lnTo>
                <a:lnTo>
                  <a:pt x="534" y="234"/>
                </a:lnTo>
                <a:lnTo>
                  <a:pt x="562" y="296"/>
                </a:lnTo>
                <a:lnTo>
                  <a:pt x="590" y="358"/>
                </a:lnTo>
                <a:lnTo>
                  <a:pt x="618" y="420"/>
                </a:lnTo>
                <a:lnTo>
                  <a:pt x="648" y="480"/>
                </a:lnTo>
                <a:lnTo>
                  <a:pt x="678" y="540"/>
                </a:lnTo>
                <a:lnTo>
                  <a:pt x="708" y="600"/>
                </a:lnTo>
                <a:lnTo>
                  <a:pt x="738" y="656"/>
                </a:lnTo>
                <a:lnTo>
                  <a:pt x="766" y="712"/>
                </a:lnTo>
                <a:lnTo>
                  <a:pt x="796" y="765"/>
                </a:lnTo>
                <a:lnTo>
                  <a:pt x="822" y="817"/>
                </a:lnTo>
                <a:lnTo>
                  <a:pt x="848" y="864"/>
                </a:lnTo>
                <a:lnTo>
                  <a:pt x="875" y="910"/>
                </a:lnTo>
                <a:lnTo>
                  <a:pt x="0" y="910"/>
                </a:lnTo>
                <a:lnTo>
                  <a:pt x="30" y="866"/>
                </a:lnTo>
                <a:lnTo>
                  <a:pt x="60" y="818"/>
                </a:lnTo>
                <a:lnTo>
                  <a:pt x="90" y="769"/>
                </a:lnTo>
                <a:lnTo>
                  <a:pt x="120" y="716"/>
                </a:lnTo>
                <a:lnTo>
                  <a:pt x="150" y="660"/>
                </a:lnTo>
                <a:lnTo>
                  <a:pt x="180" y="601"/>
                </a:lnTo>
                <a:lnTo>
                  <a:pt x="208" y="543"/>
                </a:lnTo>
                <a:lnTo>
                  <a:pt x="238" y="483"/>
                </a:lnTo>
                <a:lnTo>
                  <a:pt x="266" y="421"/>
                </a:lnTo>
                <a:lnTo>
                  <a:pt x="292" y="360"/>
                </a:lnTo>
                <a:lnTo>
                  <a:pt x="318" y="298"/>
                </a:lnTo>
                <a:lnTo>
                  <a:pt x="344" y="236"/>
                </a:lnTo>
                <a:lnTo>
                  <a:pt x="369" y="174"/>
                </a:lnTo>
                <a:lnTo>
                  <a:pt x="393" y="114"/>
                </a:lnTo>
                <a:lnTo>
                  <a:pt x="416" y="56"/>
                </a:lnTo>
                <a:lnTo>
                  <a:pt x="436" y="0"/>
                </a:lnTo>
              </a:path>
            </a:pathLst>
          </a:custGeom>
          <a:noFill/>
          <a:ln w="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3" name="Slide Number Placeholder 3"/>
          <p:cNvSpPr txBox="1">
            <a:spLocks/>
          </p:cNvSpPr>
          <p:nvPr/>
        </p:nvSpPr>
        <p:spPr bwMode="auto">
          <a:xfrm>
            <a:off x="6553200" y="63214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/>
          </a:p>
        </p:txBody>
      </p:sp>
      <p:sp>
        <p:nvSpPr>
          <p:cNvPr id="15364" name="Text Box 2"/>
          <p:cNvSpPr txBox="1">
            <a:spLocks noChangeArrowheads="1"/>
          </p:cNvSpPr>
          <p:nvPr/>
        </p:nvSpPr>
        <p:spPr bwMode="auto">
          <a:xfrm>
            <a:off x="4786314" y="857251"/>
            <a:ext cx="3419501" cy="571485"/>
          </a:xfrm>
          <a:prstGeom prst="rect">
            <a:avLst/>
          </a:prstGeom>
          <a:solidFill>
            <a:srgbClr val="7030A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1600" b="1" dirty="0" smtClean="0">
                <a:latin typeface="Tahoma" pitchFamily="34" charset="0"/>
                <a:cs typeface="Tahoma" pitchFamily="34" charset="0"/>
              </a:rPr>
              <a:t>The Office of NSC Secretariat &amp; Operation </a:t>
            </a:r>
            <a:r>
              <a:rPr lang="th-TH" sz="1600" b="1" dirty="0" smtClean="0">
                <a:latin typeface="Tahoma" pitchFamily="34" charset="0"/>
                <a:cs typeface="Tahoma" pitchFamily="34" charset="0"/>
              </a:rPr>
              <a:t>(</a:t>
            </a:r>
            <a:r>
              <a:rPr lang="en-US" sz="1600" b="1" dirty="0" smtClean="0">
                <a:latin typeface="Tahoma" pitchFamily="34" charset="0"/>
                <a:cs typeface="Tahoma" pitchFamily="34" charset="0"/>
              </a:rPr>
              <a:t>TISI</a:t>
            </a:r>
            <a:r>
              <a:rPr lang="th-TH" sz="1600" b="1" dirty="0" smtClean="0">
                <a:latin typeface="Tahoma" pitchFamily="34" charset="0"/>
                <a:cs typeface="Tahoma" pitchFamily="34" charset="0"/>
              </a:rPr>
              <a:t>)</a:t>
            </a:r>
            <a:endParaRPr lang="th-TH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143240" y="2558473"/>
            <a:ext cx="256032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0" rIns="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The Criteria Method and Condition Consideration</a:t>
            </a:r>
            <a:endParaRPr lang="th-TH" sz="1400" b="1" dirty="0">
              <a:solidFill>
                <a:schemeClr val="tx1"/>
              </a:solidFill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143240" y="3143248"/>
            <a:ext cx="2560320" cy="4508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Good Laboratory Practice</a:t>
            </a:r>
            <a:endParaRPr lang="th-TH" sz="1400" b="1" dirty="0">
              <a:solidFill>
                <a:schemeClr val="tx1"/>
              </a:solidFill>
            </a:endParaRP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286248" y="1142984"/>
            <a:ext cx="465137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285720" y="214290"/>
            <a:ext cx="8397875" cy="474662"/>
          </a:xfrm>
          <a:prstGeom prst="rect">
            <a:avLst/>
          </a:prstGeom>
          <a:solidFill>
            <a:srgbClr val="0066CC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r>
              <a:rPr lang="en-US" b="1" dirty="0" smtClean="0">
                <a:solidFill>
                  <a:schemeClr val="bg1"/>
                </a:solidFill>
              </a:rPr>
              <a:t>National Standardization Council (NSC</a:t>
            </a:r>
            <a:r>
              <a:rPr lang="th-TH" b="1" dirty="0" smtClean="0">
                <a:solidFill>
                  <a:schemeClr val="bg1"/>
                </a:solidFill>
              </a:rPr>
              <a:t>)</a:t>
            </a:r>
            <a:endParaRPr lang="th-TH" sz="3200" b="1" dirty="0">
              <a:solidFill>
                <a:schemeClr val="bg1"/>
              </a:solidFill>
            </a:endParaRP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785786" y="4773051"/>
            <a:ext cx="2071702" cy="6016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ts val="0"/>
              </a:spcBef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Laboratory Accreditation</a:t>
            </a:r>
            <a:endParaRPr lang="th-TH" sz="1400" b="1" dirty="0" smtClean="0">
              <a:solidFill>
                <a:schemeClr val="tx1"/>
              </a:solidFill>
            </a:endParaRPr>
          </a:p>
        </p:txBody>
      </p:sp>
      <p:sp>
        <p:nvSpPr>
          <p:cNvPr id="24" name="Text Box 26"/>
          <p:cNvSpPr txBox="1">
            <a:spLocks noChangeArrowheads="1"/>
          </p:cNvSpPr>
          <p:nvPr/>
        </p:nvSpPr>
        <p:spPr bwMode="auto">
          <a:xfrm>
            <a:off x="785786" y="2558473"/>
            <a:ext cx="2090758" cy="8572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Conformity Assessment Standards Development</a:t>
            </a:r>
            <a:endParaRPr lang="th-TH" sz="1400" b="1" dirty="0">
              <a:solidFill>
                <a:schemeClr val="tx1"/>
              </a:solidFill>
            </a:endParaRPr>
          </a:p>
        </p:txBody>
      </p:sp>
      <p:sp>
        <p:nvSpPr>
          <p:cNvPr id="26" name="Line 28"/>
          <p:cNvSpPr>
            <a:spLocks noChangeShapeType="1"/>
          </p:cNvSpPr>
          <p:nvPr/>
        </p:nvSpPr>
        <p:spPr bwMode="auto">
          <a:xfrm>
            <a:off x="4286248" y="692150"/>
            <a:ext cx="0" cy="936625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45" name="Text Box 21"/>
          <p:cNvSpPr txBox="1">
            <a:spLocks noChangeArrowheads="1"/>
          </p:cNvSpPr>
          <p:nvPr/>
        </p:nvSpPr>
        <p:spPr bwMode="auto">
          <a:xfrm>
            <a:off x="785786" y="3487167"/>
            <a:ext cx="2071702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Certification Body Accreditation</a:t>
            </a:r>
            <a:endParaRPr lang="th-TH" sz="1400" b="1" dirty="0">
              <a:solidFill>
                <a:schemeClr val="tx1"/>
              </a:solidFill>
            </a:endParaRPr>
          </a:p>
        </p:txBody>
      </p:sp>
      <p:sp>
        <p:nvSpPr>
          <p:cNvPr id="48" name="Text Box 4"/>
          <p:cNvSpPr txBox="1">
            <a:spLocks noChangeArrowheads="1"/>
          </p:cNvSpPr>
          <p:nvPr/>
        </p:nvSpPr>
        <p:spPr bwMode="auto">
          <a:xfrm>
            <a:off x="3154688" y="4143380"/>
            <a:ext cx="256032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0" rIns="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Fine</a:t>
            </a:r>
            <a:endParaRPr lang="th-TH" sz="1400" b="1" dirty="0">
              <a:solidFill>
                <a:schemeClr val="tx1"/>
              </a:solidFill>
            </a:endParaRPr>
          </a:p>
        </p:txBody>
      </p:sp>
      <p:sp>
        <p:nvSpPr>
          <p:cNvPr id="50" name="Text Box 4"/>
          <p:cNvSpPr txBox="1">
            <a:spLocks noChangeArrowheads="1"/>
          </p:cNvSpPr>
          <p:nvPr/>
        </p:nvSpPr>
        <p:spPr bwMode="auto">
          <a:xfrm>
            <a:off x="785786" y="5429264"/>
            <a:ext cx="2071702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0" rIns="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Driven on National Standardization Strategy</a:t>
            </a:r>
            <a:endParaRPr lang="th-TH" sz="1400" b="1" dirty="0">
              <a:solidFill>
                <a:schemeClr val="tx1"/>
              </a:solidFill>
            </a:endParaRPr>
          </a:p>
        </p:txBody>
      </p:sp>
      <p:sp>
        <p:nvSpPr>
          <p:cNvPr id="52" name="Text Box 22"/>
          <p:cNvSpPr txBox="1">
            <a:spLocks noChangeArrowheads="1"/>
          </p:cNvSpPr>
          <p:nvPr/>
        </p:nvSpPr>
        <p:spPr bwMode="auto">
          <a:xfrm>
            <a:off x="6000760" y="1857364"/>
            <a:ext cx="2643206" cy="642942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ct val="50000"/>
              </a:spcBef>
              <a:defRPr/>
            </a:pPr>
            <a:r>
              <a:rPr lang="en-US" sz="18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Agency in Charge of Standardization</a:t>
            </a:r>
            <a:endParaRPr lang="th-TH" sz="18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4" name="Text Box 10"/>
          <p:cNvSpPr txBox="1">
            <a:spLocks noChangeArrowheads="1"/>
          </p:cNvSpPr>
          <p:nvPr/>
        </p:nvSpPr>
        <p:spPr bwMode="auto">
          <a:xfrm>
            <a:off x="3143240" y="3643314"/>
            <a:ext cx="2560320" cy="4508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Legal</a:t>
            </a:r>
            <a:endParaRPr lang="th-TH" sz="1400" b="1" dirty="0">
              <a:solidFill>
                <a:schemeClr val="tx1"/>
              </a:solidFill>
            </a:endParaRPr>
          </a:p>
        </p:txBody>
      </p:sp>
      <p:sp>
        <p:nvSpPr>
          <p:cNvPr id="61" name="Text Box 10"/>
          <p:cNvSpPr txBox="1">
            <a:spLocks noChangeArrowheads="1"/>
          </p:cNvSpPr>
          <p:nvPr/>
        </p:nvSpPr>
        <p:spPr bwMode="auto">
          <a:xfrm>
            <a:off x="6004667" y="2571744"/>
            <a:ext cx="2619114" cy="5000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Department of Medical Science</a:t>
            </a:r>
            <a:endParaRPr lang="th-TH" sz="1400" b="1" dirty="0">
              <a:solidFill>
                <a:schemeClr val="tx1"/>
              </a:solidFill>
            </a:endParaRPr>
          </a:p>
        </p:txBody>
      </p:sp>
      <p:sp>
        <p:nvSpPr>
          <p:cNvPr id="62" name="Text Box 10"/>
          <p:cNvSpPr txBox="1">
            <a:spLocks noChangeArrowheads="1"/>
          </p:cNvSpPr>
          <p:nvPr/>
        </p:nvSpPr>
        <p:spPr bwMode="auto">
          <a:xfrm>
            <a:off x="6004667" y="3143248"/>
            <a:ext cx="2619114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ct val="50000"/>
              </a:spcBef>
              <a:defRPr/>
            </a:pPr>
            <a:endParaRPr lang="th-TH" sz="1400" b="1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Department of Science Service</a:t>
            </a:r>
            <a:endParaRPr lang="th-TH" sz="1400" b="1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  <a:defRPr/>
            </a:pPr>
            <a:endParaRPr lang="th-TH" sz="1400" b="1" dirty="0">
              <a:solidFill>
                <a:schemeClr val="tx1"/>
              </a:solidFill>
            </a:endParaRPr>
          </a:p>
        </p:txBody>
      </p:sp>
      <p:sp>
        <p:nvSpPr>
          <p:cNvPr id="63" name="Text Box 10"/>
          <p:cNvSpPr txBox="1">
            <a:spLocks noChangeArrowheads="1"/>
          </p:cNvSpPr>
          <p:nvPr/>
        </p:nvSpPr>
        <p:spPr bwMode="auto">
          <a:xfrm>
            <a:off x="6004667" y="3786190"/>
            <a:ext cx="2619114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ct val="50000"/>
              </a:spcBef>
              <a:defRPr/>
            </a:pPr>
            <a:endParaRPr lang="th-TH" sz="1400" b="1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National Bureau of Agricultural and Food Standards</a:t>
            </a:r>
            <a:endParaRPr lang="th-TH" sz="1400" b="1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  <a:defRPr/>
            </a:pPr>
            <a:endParaRPr lang="th-TH" sz="1400" b="1" dirty="0">
              <a:solidFill>
                <a:schemeClr val="tx1"/>
              </a:solidFill>
            </a:endParaRPr>
          </a:p>
        </p:txBody>
      </p:sp>
      <p:cxnSp>
        <p:nvCxnSpPr>
          <p:cNvPr id="68" name="Straight Connector 67"/>
          <p:cNvCxnSpPr/>
          <p:nvPr/>
        </p:nvCxnSpPr>
        <p:spPr>
          <a:xfrm>
            <a:off x="2000232" y="1643050"/>
            <a:ext cx="542928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Box 21"/>
          <p:cNvSpPr txBox="1">
            <a:spLocks noChangeArrowheads="1"/>
          </p:cNvSpPr>
          <p:nvPr/>
        </p:nvSpPr>
        <p:spPr bwMode="auto">
          <a:xfrm>
            <a:off x="785786" y="4130109"/>
            <a:ext cx="209115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ts val="600"/>
              </a:spcBef>
              <a:defRPr/>
            </a:pPr>
            <a:endParaRPr lang="th-TH" sz="1400" b="1" dirty="0" smtClean="0">
              <a:solidFill>
                <a:schemeClr val="tx1"/>
              </a:solidFill>
            </a:endParaRPr>
          </a:p>
          <a:p>
            <a:pPr algn="ctr">
              <a:spcBef>
                <a:spcPts val="600"/>
              </a:spcBef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Inspection Body Accreditation</a:t>
            </a:r>
            <a:endParaRPr lang="th-TH" sz="1400" b="1" dirty="0">
              <a:solidFill>
                <a:schemeClr val="tx1"/>
              </a:solidFill>
            </a:endParaRPr>
          </a:p>
        </p:txBody>
      </p:sp>
      <p:sp>
        <p:nvSpPr>
          <p:cNvPr id="28" name="Text Box 22"/>
          <p:cNvSpPr txBox="1">
            <a:spLocks noChangeArrowheads="1"/>
          </p:cNvSpPr>
          <p:nvPr/>
        </p:nvSpPr>
        <p:spPr bwMode="auto">
          <a:xfrm>
            <a:off x="3143240" y="1857364"/>
            <a:ext cx="2560320" cy="64294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ct val="50000"/>
              </a:spcBef>
              <a:defRPr/>
            </a:pPr>
            <a:r>
              <a:rPr lang="en-US" sz="18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Subcommittee</a:t>
            </a:r>
            <a:endParaRPr lang="th-TH" sz="18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797234" y="1857364"/>
            <a:ext cx="2131692" cy="642942"/>
          </a:xfrm>
          <a:prstGeom prst="rect">
            <a:avLst/>
          </a:prstGeom>
          <a:solidFill>
            <a:srgbClr val="FF33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 anchor="ctr" anchorCtr="1"/>
          <a:lstStyle/>
          <a:p>
            <a:pPr algn="ctr">
              <a:spcBef>
                <a:spcPts val="0"/>
              </a:spcBef>
              <a:defRPr/>
            </a:pPr>
            <a:r>
              <a:rPr lang="en-US" sz="18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Committee</a:t>
            </a:r>
            <a:endParaRPr lang="th-TH" sz="18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and_Image_and_Positioning">
  <a:themeElements>
    <a:clrScheme name="Brand_Image_and_Positio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rand_Image_and_Positioning">
      <a:majorFont>
        <a:latin typeface="Tahoma"/>
        <a:ea typeface=""/>
        <a:cs typeface="Tahoma"/>
      </a:majorFont>
      <a:minorFont>
        <a:latin typeface="Tahoma"/>
        <a:ea typeface=""/>
        <a:cs typeface="Taho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rand_Image_and_Positio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and_Image_and_Positio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and_Image_and_Positio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and_Image_and_Positio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and_Image_and_Positio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and_Image_and_Positio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and_Image_and_Positio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and_Image_and_Positio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and_Image_and_Positio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and_Image_and_Positio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and_Image_and_Positio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and_Image_and_Positio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6513</TotalTime>
  <Words>549</Words>
  <Application>Microsoft Office PowerPoint</Application>
  <PresentationFormat>On-screen Show (4:3)</PresentationFormat>
  <Paragraphs>71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Brand_Image_and_Positioning</vt:lpstr>
      <vt:lpstr>Slide 1</vt:lpstr>
      <vt:lpstr>Slide 2</vt:lpstr>
    </vt:vector>
  </TitlesOfParts>
  <Company>สมอ.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รับ รวอ.</dc:title>
  <dc:creator>ชัยยง กฤตผลชัย</dc:creator>
  <cp:lastModifiedBy>Ti_Si</cp:lastModifiedBy>
  <cp:revision>1203</cp:revision>
  <dcterms:created xsi:type="dcterms:W3CDTF">2008-12-23T14:29:37Z</dcterms:created>
  <dcterms:modified xsi:type="dcterms:W3CDTF">2017-02-07T02:25:10Z</dcterms:modified>
</cp:coreProperties>
</file>